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258" r:id="rId5"/>
    <p:sldId id="259" r:id="rId6"/>
    <p:sldId id="260" r:id="rId7"/>
    <p:sldId id="261" r:id="rId8"/>
    <p:sldId id="262" r:id="rId9"/>
    <p:sldId id="263" r:id="rId10"/>
    <p:sldId id="264" r:id="rId11"/>
    <p:sldId id="265" r:id="rId12"/>
    <p:sldId id="269" r:id="rId13"/>
    <p:sldId id="267"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D037"/>
    <a:srgbClr val="0569AC"/>
    <a:srgbClr val="E7E7E8"/>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8B2823-F329-674F-83C0-C5CE35236845}" vWet="4" dt="2023-10-16T18:12:17.8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18"/>
    <p:restoredTop sz="66693"/>
  </p:normalViewPr>
  <p:slideViewPr>
    <p:cSldViewPr snapToGrid="0">
      <p:cViewPr varScale="1">
        <p:scale>
          <a:sx n="70" d="100"/>
          <a:sy n="70" d="100"/>
        </p:scale>
        <p:origin x="2472" y="176"/>
      </p:cViewPr>
      <p:guideLst/>
    </p:cSldViewPr>
  </p:slideViewPr>
  <p:notesTextViewPr>
    <p:cViewPr>
      <p:scale>
        <a:sx n="114" d="100"/>
        <a:sy n="114"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 Kneas" userId="7b8a1e75-11a1-48dd-855d-7a8f20a0def6" providerId="ADAL" clId="{44A3AFBA-3521-EF49-A34F-3504CF1BE246}"/>
    <pc:docChg chg="modSld">
      <pc:chgData name="Kim Kneas" userId="7b8a1e75-11a1-48dd-855d-7a8f20a0def6" providerId="ADAL" clId="{44A3AFBA-3521-EF49-A34F-3504CF1BE246}" dt="2023-10-16T19:30:05.042" v="2" actId="20577"/>
      <pc:docMkLst>
        <pc:docMk/>
      </pc:docMkLst>
      <pc:sldChg chg="modSp mod">
        <pc:chgData name="Kim Kneas" userId="7b8a1e75-11a1-48dd-855d-7a8f20a0def6" providerId="ADAL" clId="{44A3AFBA-3521-EF49-A34F-3504CF1BE246}" dt="2023-10-16T19:30:05.042" v="2" actId="20577"/>
        <pc:sldMkLst>
          <pc:docMk/>
          <pc:sldMk cId="1357874352" sldId="269"/>
        </pc:sldMkLst>
        <pc:spChg chg="mod">
          <ac:chgData name="Kim Kneas" userId="7b8a1e75-11a1-48dd-855d-7a8f20a0def6" providerId="ADAL" clId="{44A3AFBA-3521-EF49-A34F-3504CF1BE246}" dt="2023-10-16T19:30:05.042" v="2" actId="20577"/>
          <ac:spMkLst>
            <pc:docMk/>
            <pc:sldMk cId="1357874352" sldId="269"/>
            <ac:spMk id="13" creationId="{48FCDFC1-9A23-D649-0552-CC1E91FA169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7A4441-CBEA-6944-9DE7-7484CB8CF004}" type="datetimeFigureOut">
              <a:rPr lang="en-US" smtClean="0"/>
              <a:t>10/16/23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7253F3-732F-9E47-9CFE-B61C01B80146}" type="slidenum">
              <a:rPr lang="en-US" smtClean="0"/>
              <a:t>‹#›</a:t>
            </a:fld>
            <a:endParaRPr lang="en-US"/>
          </a:p>
        </p:txBody>
      </p:sp>
    </p:spTree>
    <p:extLst>
      <p:ext uri="{BB962C8B-B14F-4D97-AF65-F5344CB8AC3E}">
        <p14:creationId xmlns:p14="http://schemas.microsoft.com/office/powerpoint/2010/main" val="3944877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7253F3-732F-9E47-9CFE-B61C01B80146}" type="slidenum">
              <a:rPr lang="en-US" smtClean="0"/>
              <a:t>1</a:t>
            </a:fld>
            <a:endParaRPr lang="en-US"/>
          </a:p>
        </p:txBody>
      </p:sp>
    </p:spTree>
    <p:extLst>
      <p:ext uri="{BB962C8B-B14F-4D97-AF65-F5344CB8AC3E}">
        <p14:creationId xmlns:p14="http://schemas.microsoft.com/office/powerpoint/2010/main" val="4139351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Organizations often face obstacles when embarking on a digital transformation journey. Here are some common roadblocks and ways to overcome them: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7F7F7F"/>
                </a:solidFill>
                <a:effectLst/>
                <a:latin typeface="Calibri"/>
                <a:ea typeface="Calibri" panose="020F0502020204030204" pitchFamily="34" charset="0"/>
                <a:cs typeface="Calibri"/>
              </a:rPr>
              <a:t>- Data privacy concerns</a:t>
            </a:r>
            <a:endParaRPr lang="en-US" sz="1800" b="1" dirty="0">
              <a:effectLst/>
              <a:latin typeface="Calibri"/>
              <a:ea typeface="Calibri" panose="020F0502020204030204" pitchFamily="34" charset="0"/>
              <a:cs typeface="Calibri"/>
            </a:endParaRPr>
          </a:p>
          <a:p>
            <a:pPr marL="0" marR="0">
              <a:spcBef>
                <a:spcPts val="0"/>
              </a:spcBef>
              <a:spcAft>
                <a:spcPts val="0"/>
              </a:spcAft>
            </a:pPr>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Collecting substantial amounts of data raises valid privacy concerns that you must manage responsibly. Address this by implementing robust data privacy policies and compliance measures to protect sensitive information.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7F7F7F"/>
                </a:solidFill>
                <a:effectLst/>
                <a:latin typeface="Calibri"/>
                <a:ea typeface="Calibri" panose="020F0502020204030204" pitchFamily="34" charset="0"/>
                <a:cs typeface="Calibri"/>
              </a:rPr>
              <a:t>- Financial concerns</a:t>
            </a:r>
            <a:endParaRPr lang="en-US" sz="1800" b="1" dirty="0">
              <a:effectLst/>
              <a:latin typeface="Calibri"/>
              <a:ea typeface="Calibri" panose="020F0502020204030204" pitchFamily="34" charset="0"/>
              <a:cs typeface="Calibri"/>
            </a:endParaRPr>
          </a:p>
          <a:p>
            <a:pPr marL="0" marR="0">
              <a:spcBef>
                <a:spcPts val="0"/>
              </a:spcBef>
              <a:spcAft>
                <a:spcPts val="0"/>
              </a:spcAft>
            </a:pPr>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Digital transformation initiatives often demand significant investments in technology, training and infrastructure. Mitigate this challenge by conducting a thorough cost-benefit analysis to ensure that investments align with strategic goals and deliver long-term value.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7F7F7F"/>
                </a:solidFill>
                <a:effectLst/>
                <a:latin typeface="Calibri"/>
                <a:ea typeface="Calibri" panose="020F0502020204030204" pitchFamily="34" charset="0"/>
                <a:cs typeface="Calibri"/>
              </a:rPr>
              <a:t>- Issues with legacy systems</a:t>
            </a:r>
            <a:endParaRPr lang="en-US" sz="1800" dirty="0">
              <a:effectLst/>
              <a:latin typeface="Calibri"/>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Integrating new technologies with existing legacy systems can be complex and costly but is crucial for a smooth transition. Consider phased approaches to minimize disruptions and ensure seamless integration.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7F7F7F"/>
                </a:solidFill>
                <a:effectLst/>
                <a:latin typeface="Calibri"/>
                <a:ea typeface="Calibri" panose="020F0502020204030204" pitchFamily="34" charset="0"/>
                <a:cs typeface="Calibri"/>
              </a:rPr>
              <a:t>- Increased cyber-risks</a:t>
            </a:r>
            <a:endParaRPr lang="en-US" sz="1800" b="1" dirty="0">
              <a:effectLst/>
              <a:latin typeface="Calibri"/>
              <a:ea typeface="Calibri" panose="020F0502020204030204" pitchFamily="34" charset="0"/>
              <a:cs typeface="Calibri"/>
            </a:endParaRPr>
          </a:p>
          <a:p>
            <a:pPr marL="0" marR="0">
              <a:spcBef>
                <a:spcPts val="0"/>
              </a:spcBef>
              <a:spcAft>
                <a:spcPts val="0"/>
              </a:spcAft>
            </a:pPr>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transformation process can create new cyber vulnerabilities, requiring robust cybersecurity measures to protect against threats. Prioritize cybersecurity throughout the transformation, focusing on proactive threat detection and mitigation.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7F7F7F"/>
                </a:solidFill>
                <a:effectLst/>
                <a:latin typeface="Calibri"/>
                <a:ea typeface="Calibri" panose="020F0502020204030204" pitchFamily="34" charset="0"/>
                <a:cs typeface="Calibri"/>
              </a:rPr>
              <a:t>- Resistance to change</a:t>
            </a:r>
            <a:endParaRPr lang="en-US" sz="1800" b="1" dirty="0">
              <a:effectLst/>
              <a:latin typeface="Calibri"/>
              <a:ea typeface="Calibri" panose="020F0502020204030204" pitchFamily="34" charset="0"/>
              <a:cs typeface="Calibri"/>
            </a:endParaRPr>
          </a:p>
          <a:p>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Recognize that employees may be hesitant to embrace new technologies or processes. Overcome resistance through effective change management, including communication, training and addressing concerns. Empower employees to see the benefits of the transformation for themselves.</a:t>
            </a:r>
            <a:r>
              <a:rPr lang="en-US" dirty="0">
                <a:effectLst/>
              </a:rPr>
              <a:t> </a:t>
            </a:r>
            <a:endParaRPr lang="en-US" dirty="0"/>
          </a:p>
        </p:txBody>
      </p:sp>
      <p:sp>
        <p:nvSpPr>
          <p:cNvPr id="4" name="Slide Number Placeholder 3"/>
          <p:cNvSpPr>
            <a:spLocks noGrp="1"/>
          </p:cNvSpPr>
          <p:nvPr>
            <p:ph type="sldNum" sz="quarter" idx="5"/>
          </p:nvPr>
        </p:nvSpPr>
        <p:spPr/>
        <p:txBody>
          <a:bodyPr/>
          <a:lstStyle/>
          <a:p>
            <a:fld id="{507253F3-732F-9E47-9CFE-B61C01B80146}" type="slidenum">
              <a:rPr lang="en-US" smtClean="0"/>
              <a:t>10</a:t>
            </a:fld>
            <a:endParaRPr lang="en-US"/>
          </a:p>
        </p:txBody>
      </p:sp>
    </p:spTree>
    <p:extLst>
      <p:ext uri="{BB962C8B-B14F-4D97-AF65-F5344CB8AC3E}">
        <p14:creationId xmlns:p14="http://schemas.microsoft.com/office/powerpoint/2010/main" val="460552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Digital transformation isn’t just a one-time project </a:t>
            </a:r>
            <a:r>
              <a:rPr lang="en-US" sz="1200" dirty="0">
                <a:effectLst/>
                <a:latin typeface="Calibri" panose="020F0502020204030204" pitchFamily="34" charset="0"/>
                <a:ea typeface="Calibri" panose="020F0502020204030204" pitchFamily="34" charset="0"/>
              </a:rPr>
              <a:t>—</a:t>
            </a:r>
            <a:r>
              <a:rPr lang="en-US" sz="1200" dirty="0">
                <a:effectLst/>
                <a:latin typeface="Calibri" panose="020F0502020204030204" pitchFamily="34" charset="0"/>
                <a:ea typeface="Calibri" panose="020F0502020204030204" pitchFamily="34" charset="0"/>
                <a:cs typeface="Times New Roman" panose="02020603050405020304" pitchFamily="18" charset="0"/>
              </a:rPr>
              <a:t> it’s an ongoing journey. The sooner you begin taking concrete steps, the closer you’ll be to shaping a brighter future for your business. Start today!</a:t>
            </a:r>
            <a:r>
              <a:rPr lang="en-US" dirty="0">
                <a:effectLst/>
              </a:rPr>
              <a:t> </a:t>
            </a:r>
            <a:endParaRPr lang="en-US" dirty="0"/>
          </a:p>
          <a:p>
            <a:endParaRPr lang="en-US" dirty="0"/>
          </a:p>
        </p:txBody>
      </p:sp>
      <p:sp>
        <p:nvSpPr>
          <p:cNvPr id="4" name="Slide Number Placeholder 3"/>
          <p:cNvSpPr>
            <a:spLocks noGrp="1"/>
          </p:cNvSpPr>
          <p:nvPr>
            <p:ph type="sldNum" sz="quarter" idx="5"/>
          </p:nvPr>
        </p:nvSpPr>
        <p:spPr/>
        <p:txBody>
          <a:bodyPr/>
          <a:lstStyle/>
          <a:p>
            <a:fld id="{507253F3-732F-9E47-9CFE-B61C01B80146}" type="slidenum">
              <a:rPr lang="en-US" smtClean="0"/>
              <a:t>11</a:t>
            </a:fld>
            <a:endParaRPr lang="en-US"/>
          </a:p>
        </p:txBody>
      </p:sp>
    </p:spTree>
    <p:extLst>
      <p:ext uri="{BB962C8B-B14F-4D97-AF65-F5344CB8AC3E}">
        <p14:creationId xmlns:p14="http://schemas.microsoft.com/office/powerpoint/2010/main" val="1709340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7253F3-732F-9E47-9CFE-B61C01B80146}" type="slidenum">
              <a:rPr lang="en-US" smtClean="0"/>
              <a:t>2</a:t>
            </a:fld>
            <a:endParaRPr lang="en-US"/>
          </a:p>
        </p:txBody>
      </p:sp>
    </p:spTree>
    <p:extLst>
      <p:ext uri="{BB962C8B-B14F-4D97-AF65-F5344CB8AC3E}">
        <p14:creationId xmlns:p14="http://schemas.microsoft.com/office/powerpoint/2010/main" val="1619231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You may be wondering, what exactly is digital transformation? Simply put, it’s about leveraging digital technology to revolutionize how you conduct business, optimize your operations and ultimately enrich the value and interactions for everyone involved (customers, employees and stakeholders).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According to Accenture, “Digital transformation is the process by which companies embed technologies across their businesses to drive fundamental change.”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According to McKinsey, “The goal of a digital transformation should be to build a competitive advantage by continuously deploying tech at scale to improve customer experience and lower costs.”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Are you ready to embark on this transformative journey?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07253F3-732F-9E47-9CFE-B61C01B80146}" type="slidenum">
              <a:rPr lang="en-US" smtClean="0"/>
              <a:t>3</a:t>
            </a:fld>
            <a:endParaRPr lang="en-US"/>
          </a:p>
        </p:txBody>
      </p:sp>
    </p:spTree>
    <p:extLst>
      <p:ext uri="{BB962C8B-B14F-4D97-AF65-F5344CB8AC3E}">
        <p14:creationId xmlns:p14="http://schemas.microsoft.com/office/powerpoint/2010/main" val="2319699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In today’s business landscape, technology is crucial in driving innovation and competitiveness, making digital transformation a strategic necessity. Including it in your yearly budget helps you to allocate resources, measure progress and ensure that every investment aligns with your overall business objectives. This keeps your organization agile, relevant and well-equipped for long-term success.</a:t>
            </a:r>
            <a:r>
              <a:rPr lang="en-US" dirty="0">
                <a:effectLst/>
              </a:rPr>
              <a:t> </a:t>
            </a:r>
            <a:endParaRPr lang="en-US" dirty="0"/>
          </a:p>
        </p:txBody>
      </p:sp>
      <p:sp>
        <p:nvSpPr>
          <p:cNvPr id="4" name="Slide Number Placeholder 3"/>
          <p:cNvSpPr>
            <a:spLocks noGrp="1"/>
          </p:cNvSpPr>
          <p:nvPr>
            <p:ph type="sldNum" sz="quarter" idx="5"/>
          </p:nvPr>
        </p:nvSpPr>
        <p:spPr/>
        <p:txBody>
          <a:bodyPr/>
          <a:lstStyle/>
          <a:p>
            <a:fld id="{507253F3-732F-9E47-9CFE-B61C01B80146}" type="slidenum">
              <a:rPr lang="en-US" smtClean="0"/>
              <a:t>4</a:t>
            </a:fld>
            <a:endParaRPr lang="en-US"/>
          </a:p>
        </p:txBody>
      </p:sp>
    </p:spTree>
    <p:extLst>
      <p:ext uri="{BB962C8B-B14F-4D97-AF65-F5344CB8AC3E}">
        <p14:creationId xmlns:p14="http://schemas.microsoft.com/office/powerpoint/2010/main" val="3322542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Digital transformation offers numerous benefits, including:</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Seamless operational efficiency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Utilizing technology and automation streamlines your processes, reduces manual tasks and eliminates obstacles. This translates to increased cost savings, optimized resource utilization and faster response times.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Enhanced customer experience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Effectively using digital tools enables a deeper understanding of customer preferences, behaviors and pain points, paving the way for personalized and seamless experiences. This, in turn, results in stronger customer loyalty and increased sales.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Increased innovation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Embracing cutting-edge technologies creates opportunities for experimenting with new ideas, products and solutions, fostering innovation and agility. This enables you to respond to customer demands swiftly, seize market trends and capitalize on emerging opportunities.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Improved growth potential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An effective digital transformation strategy positions</a:t>
            </a:r>
            <a:r>
              <a:rPr lang="en-US" sz="1800" b="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you for success, ensuring long-term sustainability and growth as well as future-proofing your organization.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Better business decisions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Leveraging technology yields valuable data, insights and tools to understand customer behaviors, market trends and operational performance. This data-driven approach leads to better decisions.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Stronger risk management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Technology fortifies risk management by enhancing data security, business continuity and disaster recovery capabilities. This equips you with better protection against cyberthreats, downtime and data loss.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07253F3-732F-9E47-9CFE-B61C01B80146}" type="slidenum">
              <a:rPr lang="en-US" smtClean="0"/>
              <a:t>5</a:t>
            </a:fld>
            <a:endParaRPr lang="en-US"/>
          </a:p>
        </p:txBody>
      </p:sp>
    </p:spTree>
    <p:extLst>
      <p:ext uri="{BB962C8B-B14F-4D97-AF65-F5344CB8AC3E}">
        <p14:creationId xmlns:p14="http://schemas.microsoft.com/office/powerpoint/2010/main" val="3377438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7F7F7F"/>
                </a:solidFill>
              </a:rPr>
              <a:t>Being hesitant to embrace digital transformation and avoiding it can lead to:</a:t>
            </a:r>
            <a:endParaRPr lang="en-US" dirty="0"/>
          </a:p>
          <a:p>
            <a:endParaRPr lang="en-US" dirty="0">
              <a:solidFill>
                <a:srgbClr val="7F7F7F"/>
              </a:solidFill>
              <a:latin typeface="Calibri"/>
              <a:ea typeface="Calibri" panose="020F0502020204030204" pitchFamily="34" charset="0"/>
              <a:cs typeface="Calibri"/>
            </a:endParaRPr>
          </a:p>
          <a:p>
            <a:pPr marL="0" marR="0">
              <a:spcBef>
                <a:spcPts val="0"/>
              </a:spcBef>
              <a:spcAft>
                <a:spcPts val="0"/>
              </a:spcAft>
            </a:pPr>
            <a:r>
              <a:rPr lang="en-US" sz="1800" b="1" dirty="0">
                <a:solidFill>
                  <a:srgbClr val="7F7F7F"/>
                </a:solidFill>
                <a:effectLst/>
                <a:latin typeface="Calibri"/>
                <a:ea typeface="Calibri" panose="020F0502020204030204" pitchFamily="34" charset="0"/>
                <a:cs typeface="Calibri"/>
              </a:rPr>
              <a:t>- Loss of market share</a:t>
            </a:r>
            <a:endParaRPr lang="en-US" sz="1800" b="1" dirty="0">
              <a:effectLst/>
              <a:latin typeface="Calibri"/>
              <a:ea typeface="Calibri" panose="020F0502020204030204" pitchFamily="34" charset="0"/>
              <a:cs typeface="Calibri"/>
            </a:endParaRPr>
          </a:p>
          <a:p>
            <a:pPr marL="0" marR="0">
              <a:spcBef>
                <a:spcPts val="0"/>
              </a:spcBef>
              <a:spcAft>
                <a:spcPts val="0"/>
              </a:spcAft>
            </a:pPr>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Neglecting digital transformation can result in losing ground to modernized competitors, diminishing your market share and eroding your relevance.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7F7F7F"/>
                </a:solidFill>
                <a:effectLst/>
                <a:latin typeface="Calibri"/>
                <a:ea typeface="Calibri" panose="020F0502020204030204" pitchFamily="34" charset="0"/>
                <a:cs typeface="Calibri"/>
              </a:rPr>
              <a:t>- Inefficiencies and errors</a:t>
            </a:r>
            <a:endParaRPr lang="en-US" sz="1800" b="1" dirty="0">
              <a:effectLst/>
              <a:latin typeface="Calibri"/>
              <a:ea typeface="Calibri" panose="020F0502020204030204" pitchFamily="34" charset="0"/>
              <a:cs typeface="Calibri"/>
            </a:endParaRPr>
          </a:p>
          <a:p>
            <a:pPr marL="0" marR="0">
              <a:spcBef>
                <a:spcPts val="0"/>
              </a:spcBef>
              <a:spcAft>
                <a:spcPts val="0"/>
              </a:spcAft>
            </a:pPr>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Outdated, manual processes lead to inefficiencies and errors, causing increased costs, delays and dissatisfaction among customers and employees.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7F7F7F"/>
                </a:solidFill>
                <a:effectLst/>
                <a:latin typeface="Calibri"/>
                <a:ea typeface="Calibri" panose="020F0502020204030204" pitchFamily="34" charset="0"/>
                <a:cs typeface="Calibri"/>
              </a:rPr>
              <a:t>- Innovation stagnation</a:t>
            </a:r>
            <a:endParaRPr lang="en-US" sz="1800" b="1" dirty="0">
              <a:effectLst/>
              <a:latin typeface="Calibri"/>
              <a:ea typeface="Calibri" panose="020F0502020204030204" pitchFamily="34" charset="0"/>
              <a:cs typeface="Calibri"/>
            </a:endParaRPr>
          </a:p>
          <a:p>
            <a:pPr marL="0" marR="0">
              <a:spcBef>
                <a:spcPts val="0"/>
              </a:spcBef>
              <a:spcAft>
                <a:spcPts val="0"/>
              </a:spcAft>
            </a:pPr>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Without digital transformation, you may struggle to innovate, hindering the development of new products, services and solutions that align with evolving market demands and customer preferences.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7F7F7F"/>
                </a:solidFill>
                <a:effectLst/>
                <a:latin typeface="Calibri"/>
                <a:ea typeface="Calibri" panose="020F0502020204030204" pitchFamily="34" charset="0"/>
                <a:cs typeface="Calibri"/>
              </a:rPr>
              <a:t>- Cybersecurity risks</a:t>
            </a:r>
            <a:endParaRPr lang="en-US" sz="1800" b="1" dirty="0">
              <a:effectLst/>
              <a:latin typeface="Calibri"/>
              <a:ea typeface="Calibri" panose="020F0502020204030204" pitchFamily="34" charset="0"/>
              <a:cs typeface="Calibri"/>
            </a:endParaRPr>
          </a:p>
          <a:p>
            <a:pPr marL="0" marR="0">
              <a:spcBef>
                <a:spcPts val="0"/>
              </a:spcBef>
              <a:spcAft>
                <a:spcPts val="0"/>
              </a:spcAft>
            </a:pPr>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Outdated technology lacks security controls and updates, exposing your business to data breaches and cyberattacks.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7F7F7F"/>
                </a:solidFill>
                <a:effectLst/>
                <a:latin typeface="Calibri"/>
                <a:ea typeface="Calibri" panose="020F0502020204030204" pitchFamily="34" charset="0"/>
                <a:cs typeface="Calibri"/>
              </a:rPr>
              <a:t>- Poor decision-making</a:t>
            </a:r>
            <a:endParaRPr lang="en-US" sz="1800" b="1" dirty="0">
              <a:effectLst/>
              <a:latin typeface="Calibri"/>
              <a:ea typeface="Calibri" panose="020F0502020204030204" pitchFamily="34" charset="0"/>
              <a:cs typeface="Calibri"/>
            </a:endParaRPr>
          </a:p>
          <a:p>
            <a:pPr marL="0" marR="0">
              <a:spcBef>
                <a:spcPts val="0"/>
              </a:spcBef>
              <a:spcAft>
                <a:spcPts val="0"/>
              </a:spcAft>
            </a:pPr>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Without real-time data and insights, making timely, informed decisions becomes challenging, impeding your business’s success and growth.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7F7F7F"/>
                </a:solidFill>
                <a:effectLst/>
                <a:latin typeface="Calibri"/>
                <a:ea typeface="Calibri" panose="020F0502020204030204" pitchFamily="34" charset="0"/>
                <a:cs typeface="Calibri"/>
              </a:rPr>
              <a:t>- Negative brand perception</a:t>
            </a:r>
            <a:endParaRPr lang="en-US" sz="1800" b="1" dirty="0">
              <a:effectLst/>
              <a:latin typeface="Calibri"/>
              <a:ea typeface="Calibri" panose="020F0502020204030204" pitchFamily="34" charset="0"/>
              <a:cs typeface="Calibri"/>
            </a:endParaRPr>
          </a:p>
          <a:p>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Falling behind in digital transformation can create a negative brand image as customers and partners perceive you as stagnant and outdated.</a:t>
            </a:r>
            <a:r>
              <a:rPr lang="en-US" dirty="0">
                <a:effectLst/>
              </a:rPr>
              <a:t> </a:t>
            </a:r>
            <a:endParaRPr lang="en-US" dirty="0"/>
          </a:p>
        </p:txBody>
      </p:sp>
      <p:sp>
        <p:nvSpPr>
          <p:cNvPr id="4" name="Slide Number Placeholder 3"/>
          <p:cNvSpPr>
            <a:spLocks noGrp="1"/>
          </p:cNvSpPr>
          <p:nvPr>
            <p:ph type="sldNum" sz="quarter" idx="5"/>
          </p:nvPr>
        </p:nvSpPr>
        <p:spPr/>
        <p:txBody>
          <a:bodyPr/>
          <a:lstStyle/>
          <a:p>
            <a:fld id="{507253F3-732F-9E47-9CFE-B61C01B80146}" type="slidenum">
              <a:rPr lang="en-US" smtClean="0"/>
              <a:t>6</a:t>
            </a:fld>
            <a:endParaRPr lang="en-US"/>
          </a:p>
        </p:txBody>
      </p:sp>
    </p:spTree>
    <p:extLst>
      <p:ext uri="{BB962C8B-B14F-4D97-AF65-F5344CB8AC3E}">
        <p14:creationId xmlns:p14="http://schemas.microsoft.com/office/powerpoint/2010/main" val="1754496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Here are some of the key technological areas driving digital transformation in businesses: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Cloud computing and storage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This technology enables your business data and applications to be accessible from anywhere, eliminating the need for physical servers, thus reducing costs and increasing adaptability. Achieving this transformation involves migrating your existing infrastructure to a trusted cloud provider and ensuring robust data security measures.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Big data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Big data</a:t>
            </a:r>
            <a:r>
              <a:rPr lang="en-US" sz="1800" b="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is a vast reservoir of information that can provide valuable insights. While managing and making sense of such data may seem daunting, the rewards are substantial. Investing in data analytics tools and employing data experts to extract actionable insights from this vast information pool is crucial to effectively harnessing big data.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Internet of Things (IoT)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IoT is a dynamic network of interconnected devices sharing real-time data. Its key advantage lies in streamlining processes and enhancing efficiency. Identifying areas within your business where sensor-equipped devices operate is the first step to leveraging IoT effectively. Achieving this also requires a seamless integration of hardware, software and robust security protocols.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5G technology</a:t>
            </a:r>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Beyond offering faster mobile internet, 5G signifies a transformative leap for businesses. It boasts low latency and high bandwidth, ideal for remote monitoring and augmented reality applications </a:t>
            </a:r>
            <a:r>
              <a:rPr lang="en-US" sz="1800" dirty="0">
                <a:solidFill>
                  <a:srgbClr val="7F7F7F"/>
                </a:solidFill>
                <a:effectLst/>
                <a:latin typeface="Calibri" panose="020F0502020204030204" pitchFamily="34" charset="0"/>
                <a:ea typeface="Calibri" panose="020F0502020204030204" pitchFamily="34" charset="0"/>
                <a:cs typeface="Calibri" panose="020F0502020204030204" pitchFamily="34" charset="0"/>
              </a:rPr>
              <a:t>(bandwidth refers to the volume of transmitted data, while latency refers to the time it takes for data to travel)</a:t>
            </a:r>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To harness the potential of 5G, assess how it can elevate your current operations and explore services from various telecom and internet providers.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Artificial intelligence (AI)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More than just a buzzword, AI is about amplifying your operations through automation and intelligent decision-making. Initiating this transformation involves identifying repetitive tasks suitable for automation, such as customer support. Also, invest in AI solutions aligned with your business goals and ensure effective AI training.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Next-gen cybersecurity solutions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Ensuring the safety of your digital assets is of utmost importance. Next-gen cybersecurity solutions go beyond traditional methods and are designed to identify and address emerging threats. To get the best out of next-gen solutions, you may need to conduct regular cybersecurity assessments, educate your employees on the best security practices and potentially outsource security monitoring to experts.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Customer relationship management (CRM)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CRM systems serve as the centralized repository for customer data, enhancing communication and elevating customer experiences. Implementing CRM involves customization tailored to your specific needs, smooth data migration and thorough team training.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07253F3-732F-9E47-9CFE-B61C01B80146}" type="slidenum">
              <a:rPr lang="en-US" smtClean="0"/>
              <a:t>7</a:t>
            </a:fld>
            <a:endParaRPr lang="en-US"/>
          </a:p>
        </p:txBody>
      </p:sp>
    </p:spTree>
    <p:extLst>
      <p:ext uri="{BB962C8B-B14F-4D97-AF65-F5344CB8AC3E}">
        <p14:creationId xmlns:p14="http://schemas.microsoft.com/office/powerpoint/2010/main" val="2916595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The initial few steps you need to follow for successful implementation of digital transformation are:</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Assess your current state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Thoroughly evaluate your existing processes, technology infrastructure and data capabilities to identify pain points, inefficiencies and areas for improvement.</a:t>
            </a:r>
            <a:r>
              <a:rPr lang="en-US" sz="1800" b="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Align with strategy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Ensure your digital transformation initiatives align seamlessly with your overall strategic goals and objectives.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Separate budget category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Consider creating a distinct budget category for digital transformation initiatives to simplify expense tracking and monitoring.</a:t>
            </a:r>
            <a:r>
              <a:rPr lang="en-US" sz="1800" b="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Set clear objectives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Establish specific and measurable objectives, outcomes and metrics that align with your business’s strategic goals.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Analyze ROI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Delve into a detailed analysis of your digital transformation initiative’s anticipated return on investment (ROI), including when the investment will begin delivering its intended value.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Identify risks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Identify potential technical, operational and regulatory risks associated with the initiative and develop mitigation plans for each.</a:t>
            </a:r>
            <a:r>
              <a:rPr lang="en-US" sz="1800" b="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Oversee execution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Develop and implement a comprehensive plan to oversee the execution of your initiative, ensuring it stays on course and within budget.</a:t>
            </a:r>
            <a:r>
              <a:rPr lang="en-US" sz="1800" b="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Budget review and adjustments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Continuously review the budget, making adjustments as necessary based on the project’s progress and shifting priorities.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07253F3-732F-9E47-9CFE-B61C01B80146}" type="slidenum">
              <a:rPr lang="en-US" smtClean="0"/>
              <a:t>8</a:t>
            </a:fld>
            <a:endParaRPr lang="en-US"/>
          </a:p>
        </p:txBody>
      </p:sp>
    </p:spTree>
    <p:extLst>
      <p:ext uri="{BB962C8B-B14F-4D97-AF65-F5344CB8AC3E}">
        <p14:creationId xmlns:p14="http://schemas.microsoft.com/office/powerpoint/2010/main" val="3601492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7F7F7F"/>
                </a:solidFill>
                <a:effectLst/>
                <a:latin typeface="Calibri"/>
                <a:ea typeface="Calibri" panose="020F0502020204030204" pitchFamily="34" charset="0"/>
                <a:cs typeface="Calibri"/>
              </a:rPr>
              <a:t>Here are some essential best practices for ensuring a successful digital transformation:</a:t>
            </a:r>
            <a:endParaRPr lang="en-US" sz="1800" dirty="0">
              <a:effectLst/>
              <a:latin typeface="Calibri"/>
              <a:ea typeface="Calibri" panose="020F0502020204030204" pitchFamily="34" charset="0"/>
              <a:cs typeface="Calibri"/>
            </a:endParaRPr>
          </a:p>
          <a:p>
            <a:endParaRPr lang="en-US" sz="1800" dirty="0">
              <a:solidFill>
                <a:srgbClr val="7F7F7F"/>
              </a:solidFill>
              <a:latin typeface="Calibri"/>
              <a:ea typeface="Times New Roman" panose="02020603050405020304" pitchFamily="18" charset="0"/>
              <a:cs typeface="Calibri"/>
            </a:endParaRPr>
          </a:p>
          <a:p>
            <a:pPr marL="0" marR="0"/>
            <a:r>
              <a:rPr lang="en-US" sz="1800" b="1" dirty="0">
                <a:solidFill>
                  <a:srgbClr val="7F7F7F"/>
                </a:solidFill>
                <a:effectLst/>
                <a:latin typeface="Times New Roman"/>
                <a:ea typeface="Times New Roman" panose="02020603050405020304" pitchFamily="18" charset="0"/>
                <a:cs typeface="Times New Roman"/>
              </a:rPr>
              <a:t>- </a:t>
            </a:r>
            <a:r>
              <a:rPr lang="en-US" sz="1800" b="1" dirty="0">
                <a:solidFill>
                  <a:srgbClr val="7F7F7F"/>
                </a:solidFill>
                <a:effectLst/>
                <a:latin typeface="Calibri"/>
                <a:ea typeface="Calibri" panose="020F0502020204030204" pitchFamily="34" charset="0"/>
                <a:cs typeface="Calibri"/>
              </a:rPr>
              <a:t>Focus on business goals</a:t>
            </a:r>
            <a:endParaRPr lang="en-US" sz="1800" b="1" dirty="0">
              <a:effectLst/>
              <a:latin typeface="Calibri"/>
              <a:ea typeface="Times New Roman" panose="02020603050405020304" pitchFamily="18" charset="0"/>
              <a:cs typeface="Calibri"/>
            </a:endParaRPr>
          </a:p>
          <a:p>
            <a:pPr marL="0" marR="0"/>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Concentrate your technology investments on supporting your overarching business goals, ensuring a clear understanding of what you aim to achieve and why.</a:t>
            </a:r>
            <a:endParaRPr lang="en-US" sz="1800" dirty="0">
              <a:effectLst/>
              <a:latin typeface="Times New Roman" panose="02020603050405020304" pitchFamily="18" charset="0"/>
              <a:ea typeface="Times New Roman" panose="02020603050405020304" pitchFamily="18" charset="0"/>
            </a:endParaRPr>
          </a:p>
          <a:p>
            <a:pPr marL="0" marR="0"/>
            <a:r>
              <a:rPr lang="en-US" sz="1800" b="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r>
              <a:rPr lang="en-US" sz="1800" b="1" dirty="0">
                <a:solidFill>
                  <a:srgbClr val="7F7F7F"/>
                </a:solidFill>
                <a:effectLst/>
                <a:latin typeface="Calibri"/>
                <a:ea typeface="Calibri" panose="020F0502020204030204" pitchFamily="34" charset="0"/>
                <a:cs typeface="Calibri"/>
              </a:rPr>
              <a:t>- Prioritize impact</a:t>
            </a:r>
            <a:endParaRPr lang="en-US" sz="1800" b="1" dirty="0">
              <a:effectLst/>
              <a:latin typeface="Calibri"/>
              <a:ea typeface="Times New Roman" panose="02020603050405020304" pitchFamily="18" charset="0"/>
              <a:cs typeface="Calibri"/>
            </a:endParaRPr>
          </a:p>
          <a:p>
            <a:pPr marL="0" marR="0"/>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Rank your technology initiatives based on their potential impact on your organization’s success and alignment with long-term objectives.</a:t>
            </a:r>
            <a:endParaRPr lang="en-US" sz="1800" dirty="0">
              <a:effectLst/>
              <a:latin typeface="Times New Roman" panose="02020603050405020304" pitchFamily="18" charset="0"/>
              <a:ea typeface="Times New Roman" panose="02020603050405020304" pitchFamily="18" charset="0"/>
            </a:endParaRPr>
          </a:p>
          <a:p>
            <a:pPr marL="0" marR="0"/>
            <a:r>
              <a:rPr lang="en-US" sz="1800" b="1" dirty="0">
                <a:solidFill>
                  <a:srgbClr val="7F7F7F"/>
                </a:solidFill>
                <a:effectLst/>
                <a:latin typeface="Calibri"/>
                <a:ea typeface="Calibri" panose="020F0502020204030204" pitchFamily="34" charset="0"/>
                <a:cs typeface="Calibri"/>
              </a:rPr>
              <a:t> </a:t>
            </a:r>
            <a:endParaRPr lang="en-US" sz="1800" b="1" dirty="0">
              <a:effectLst/>
              <a:latin typeface="Calibri"/>
              <a:ea typeface="Times New Roman" panose="02020603050405020304" pitchFamily="18" charset="0"/>
              <a:cs typeface="Calibri"/>
            </a:endParaRPr>
          </a:p>
          <a:p>
            <a:pPr marL="0" marR="0"/>
            <a:r>
              <a:rPr lang="en-US" sz="1800" b="1" dirty="0">
                <a:solidFill>
                  <a:srgbClr val="7F7F7F"/>
                </a:solidFill>
                <a:effectLst/>
                <a:latin typeface="Calibri"/>
                <a:ea typeface="Calibri" panose="020F0502020204030204" pitchFamily="34" charset="0"/>
                <a:cs typeface="Calibri"/>
              </a:rPr>
              <a:t>- Engage stakeholders</a:t>
            </a:r>
            <a:endParaRPr lang="en-US" sz="1800" dirty="0">
              <a:effectLst/>
              <a:latin typeface="Calibri"/>
              <a:ea typeface="Times New Roman" panose="02020603050405020304" pitchFamily="18" charset="0"/>
              <a:cs typeface="Times New Roman" panose="02020603050405020304" pitchFamily="18" charset="0"/>
            </a:endParaRPr>
          </a:p>
          <a:p>
            <a:pPr marL="0" marR="0"/>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Involve employees, customers and partners to gather valuable feedback and insights during the project’s development and execution. Their input can significantly enhance the success of your digital transformation.</a:t>
            </a:r>
            <a:endParaRPr lang="en-US" sz="1800" dirty="0">
              <a:effectLst/>
              <a:latin typeface="Times New Roman" panose="02020603050405020304" pitchFamily="18" charset="0"/>
              <a:ea typeface="Times New Roman" panose="02020603050405020304" pitchFamily="18" charset="0"/>
            </a:endParaRPr>
          </a:p>
          <a:p>
            <a:pPr marL="0" marR="0"/>
            <a:r>
              <a:rPr lang="en-US" sz="1800" b="1" dirty="0">
                <a:solidFill>
                  <a:srgbClr val="7F7F7F"/>
                </a:solidFill>
                <a:effectLst/>
                <a:latin typeface="Calibri"/>
                <a:ea typeface="Calibri" panose="020F0502020204030204" pitchFamily="34" charset="0"/>
                <a:cs typeface="Calibri"/>
              </a:rPr>
              <a:t> </a:t>
            </a:r>
            <a:endParaRPr lang="en-US" sz="1800" b="1" dirty="0">
              <a:effectLst/>
              <a:latin typeface="Calibri"/>
              <a:ea typeface="Times New Roman" panose="02020603050405020304" pitchFamily="18" charset="0"/>
              <a:cs typeface="Calibri"/>
            </a:endParaRPr>
          </a:p>
          <a:p>
            <a:pPr marL="0" marR="0"/>
            <a:r>
              <a:rPr lang="en-US" sz="1800" b="1" dirty="0">
                <a:solidFill>
                  <a:srgbClr val="7F7F7F"/>
                </a:solidFill>
                <a:effectLst/>
                <a:latin typeface="Calibri"/>
                <a:ea typeface="Calibri" panose="020F0502020204030204" pitchFamily="34" charset="0"/>
                <a:cs typeface="Calibri"/>
              </a:rPr>
              <a:t>- Make data-driven decisions</a:t>
            </a:r>
            <a:endParaRPr lang="en-US" sz="1800" b="1" dirty="0">
              <a:effectLst/>
              <a:latin typeface="Calibri"/>
              <a:ea typeface="Times New Roman" panose="02020603050405020304" pitchFamily="18" charset="0"/>
              <a:cs typeface="Calibri"/>
            </a:endParaRPr>
          </a:p>
          <a:p>
            <a:pPr marL="0" marR="0"/>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Utilize data to identify opportunities, track progress and measure success. Informed decisions based on data lead to more successful outcomes.</a:t>
            </a:r>
            <a:endParaRPr lang="en-US" sz="1800" dirty="0">
              <a:effectLst/>
              <a:latin typeface="Times New Roman" panose="02020603050405020304" pitchFamily="18" charset="0"/>
              <a:ea typeface="Times New Roman" panose="02020603050405020304" pitchFamily="18" charset="0"/>
            </a:endParaRPr>
          </a:p>
          <a:p>
            <a:pPr marL="0" marR="0"/>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r>
              <a:rPr lang="en-US" sz="1800" b="1" dirty="0">
                <a:solidFill>
                  <a:srgbClr val="7F7F7F"/>
                </a:solidFill>
                <a:effectLst/>
                <a:latin typeface="Calibri"/>
                <a:ea typeface="Calibri" panose="020F0502020204030204" pitchFamily="34" charset="0"/>
                <a:cs typeface="Calibri"/>
              </a:rPr>
              <a:t>- Choose tech wisely</a:t>
            </a:r>
            <a:endParaRPr lang="en-US" sz="1800" b="1" dirty="0">
              <a:effectLst/>
              <a:latin typeface="Calibri"/>
              <a:ea typeface="Times New Roman" panose="02020603050405020304" pitchFamily="18" charset="0"/>
              <a:cs typeface="Calibri"/>
            </a:endParaRPr>
          </a:p>
          <a:p>
            <a:pPr marL="0" marR="0"/>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Select technologies based on their ability to fulfill specific business objectives and integrate with existing systems rather than being solely price-driven.</a:t>
            </a:r>
            <a:endParaRPr lang="en-US" sz="1800" dirty="0">
              <a:effectLst/>
              <a:latin typeface="Times New Roman" panose="02020603050405020304" pitchFamily="18" charset="0"/>
              <a:ea typeface="Times New Roman" panose="02020603050405020304" pitchFamily="18" charset="0"/>
            </a:endParaRPr>
          </a:p>
          <a:p>
            <a:pPr marL="0" marR="0"/>
            <a:r>
              <a:rPr lang="en-US" sz="1800" b="1" dirty="0">
                <a:solidFill>
                  <a:srgbClr val="7F7F7F"/>
                </a:solidFill>
                <a:effectLst/>
                <a:latin typeface="Calibri"/>
                <a:ea typeface="Calibri" panose="020F0502020204030204" pitchFamily="34" charset="0"/>
                <a:cs typeface="Calibri"/>
              </a:rPr>
              <a:t> </a:t>
            </a:r>
            <a:endParaRPr lang="en-US" sz="1800" b="1" dirty="0">
              <a:effectLst/>
              <a:latin typeface="Calibri"/>
              <a:ea typeface="Times New Roman" panose="02020603050405020304" pitchFamily="18" charset="0"/>
              <a:cs typeface="Calibri"/>
            </a:endParaRPr>
          </a:p>
          <a:p>
            <a:pPr marL="0" marR="0"/>
            <a:r>
              <a:rPr lang="en-US" sz="1800" b="1" dirty="0">
                <a:solidFill>
                  <a:srgbClr val="7F7F7F"/>
                </a:solidFill>
                <a:effectLst/>
                <a:latin typeface="Calibri"/>
                <a:ea typeface="Calibri" panose="020F0502020204030204" pitchFamily="34" charset="0"/>
                <a:cs typeface="Calibri"/>
              </a:rPr>
              <a:t>- Clear communication</a:t>
            </a:r>
            <a:endParaRPr lang="en-US" sz="1800" b="1" dirty="0">
              <a:effectLst/>
              <a:latin typeface="Calibri"/>
              <a:ea typeface="Times New Roman" panose="02020603050405020304" pitchFamily="18" charset="0"/>
              <a:cs typeface="Calibri"/>
            </a:endParaRPr>
          </a:p>
          <a:p>
            <a:pPr marL="0" marR="0"/>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Maintain consistent and transparent communication throughout your organization to reinforce the initiative’s purpose, progress and benefits. Transparency fosters support and buy-in from all stakeholders.</a:t>
            </a:r>
            <a:endParaRPr lang="en-US" sz="1800" dirty="0">
              <a:effectLst/>
              <a:latin typeface="Times New Roman" panose="02020603050405020304" pitchFamily="18" charset="0"/>
              <a:ea typeface="Times New Roman" panose="02020603050405020304" pitchFamily="18" charset="0"/>
            </a:endParaRPr>
          </a:p>
          <a:p>
            <a:pPr marL="0" marR="0"/>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r>
              <a:rPr lang="en-US" sz="1800" b="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Change management</a:t>
            </a:r>
            <a:endParaRPr lang="en-US" sz="1800" b="1" dirty="0">
              <a:effectLst/>
              <a:latin typeface="Times New Roman" panose="02020603050405020304" pitchFamily="18" charset="0"/>
              <a:ea typeface="Times New Roman" panose="02020603050405020304" pitchFamily="18" charset="0"/>
            </a:endParaRPr>
          </a:p>
          <a:p>
            <a:pPr marL="0" marR="0"/>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Develop a comprehensive change management plan to help your employees adapt smoothly to new processes and technologies. Addressing concerns and providing training can minimize resistance to change.</a:t>
            </a:r>
            <a:endParaRPr lang="en-US" sz="1800" dirty="0">
              <a:effectLst/>
              <a:latin typeface="Times New Roman" panose="02020603050405020304" pitchFamily="18" charset="0"/>
              <a:ea typeface="Times New Roman" panose="02020603050405020304" pitchFamily="18" charset="0"/>
            </a:endParaRPr>
          </a:p>
          <a:p>
            <a:pPr marL="0" marR="0"/>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r>
              <a:rPr lang="en-US" sz="1800" b="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Prioritize security</a:t>
            </a:r>
            <a:endParaRPr lang="en-US" sz="1800" b="1" dirty="0">
              <a:effectLst/>
              <a:latin typeface="Times New Roman" panose="02020603050405020304" pitchFamily="18" charset="0"/>
              <a:ea typeface="Times New Roman" panose="02020603050405020304" pitchFamily="18" charset="0"/>
            </a:endParaRPr>
          </a:p>
          <a:p>
            <a:pPr marL="0" marR="0"/>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Ensure robust cybersecurity controls are in place to protect data and systems throughout the transformation process. Security is an ongoing concern that you must integrate into every phase of the initiative.</a:t>
            </a:r>
            <a:endParaRPr lang="en-US" sz="1800" dirty="0">
              <a:effectLst/>
              <a:latin typeface="Times New Roman" panose="02020603050405020304" pitchFamily="18" charset="0"/>
              <a:ea typeface="Times New Roman" panose="02020603050405020304" pitchFamily="18" charset="0"/>
            </a:endParaRPr>
          </a:p>
          <a:p>
            <a:pPr marL="0" marR="0"/>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r>
              <a:rPr lang="en-US" sz="1800" b="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Continuous improvement</a:t>
            </a:r>
            <a:endParaRPr lang="en-US" sz="1800" b="1" dirty="0">
              <a:effectLst/>
              <a:latin typeface="Times New Roman" panose="02020603050405020304" pitchFamily="18" charset="0"/>
              <a:ea typeface="Times New Roman" panose="02020603050405020304" pitchFamily="18" charset="0"/>
            </a:endParaRPr>
          </a:p>
          <a:p>
            <a:r>
              <a:rPr lang="en-US" sz="1800"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Regularly monitor progress and refine your strategy to ensure continuous improvement. Digital transformation is an evolving journey that requires adaptation to changing circumstances and technologies.</a:t>
            </a:r>
            <a:r>
              <a:rPr lang="en-US" dirty="0">
                <a:effectLst/>
              </a:rPr>
              <a:t> </a:t>
            </a:r>
            <a:endParaRPr lang="en-US" dirty="0"/>
          </a:p>
        </p:txBody>
      </p:sp>
      <p:sp>
        <p:nvSpPr>
          <p:cNvPr id="4" name="Slide Number Placeholder 3"/>
          <p:cNvSpPr>
            <a:spLocks noGrp="1"/>
          </p:cNvSpPr>
          <p:nvPr>
            <p:ph type="sldNum" sz="quarter" idx="5"/>
          </p:nvPr>
        </p:nvSpPr>
        <p:spPr/>
        <p:txBody>
          <a:bodyPr/>
          <a:lstStyle/>
          <a:p>
            <a:fld id="{507253F3-732F-9E47-9CFE-B61C01B80146}" type="slidenum">
              <a:rPr lang="en-US" smtClean="0"/>
              <a:t>9</a:t>
            </a:fld>
            <a:endParaRPr lang="en-US"/>
          </a:p>
        </p:txBody>
      </p:sp>
    </p:spTree>
    <p:extLst>
      <p:ext uri="{BB962C8B-B14F-4D97-AF65-F5344CB8AC3E}">
        <p14:creationId xmlns:p14="http://schemas.microsoft.com/office/powerpoint/2010/main" val="217118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F700D-89DD-846C-4058-E64438F846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6D4F10-611E-2462-059A-CE0A32D4FF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C39394-52D1-E169-2D58-A766B1A296FF}"/>
              </a:ext>
            </a:extLst>
          </p:cNvPr>
          <p:cNvSpPr>
            <a:spLocks noGrp="1"/>
          </p:cNvSpPr>
          <p:nvPr>
            <p:ph type="dt" sz="half" idx="10"/>
          </p:nvPr>
        </p:nvSpPr>
        <p:spPr/>
        <p:txBody>
          <a:bodyPr/>
          <a:lstStyle/>
          <a:p>
            <a:fld id="{DC8D39C1-620B-474F-98AD-3463D849E292}" type="datetimeFigureOut">
              <a:rPr lang="en-US" smtClean="0"/>
              <a:t>10/16/23</a:t>
            </a:fld>
            <a:endParaRPr lang="en-US"/>
          </a:p>
        </p:txBody>
      </p:sp>
      <p:sp>
        <p:nvSpPr>
          <p:cNvPr id="5" name="Footer Placeholder 4">
            <a:extLst>
              <a:ext uri="{FF2B5EF4-FFF2-40B4-BE49-F238E27FC236}">
                <a16:creationId xmlns:a16="http://schemas.microsoft.com/office/drawing/2014/main" id="{633AD751-0742-D16D-569A-1D9F1EF69F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F7A5BC-FDA7-F9BD-028D-58B5A959D74B}"/>
              </a:ext>
            </a:extLst>
          </p:cNvPr>
          <p:cNvSpPr>
            <a:spLocks noGrp="1"/>
          </p:cNvSpPr>
          <p:nvPr>
            <p:ph type="sldNum" sz="quarter" idx="12"/>
          </p:nvPr>
        </p:nvSpPr>
        <p:spPr/>
        <p:txBody>
          <a:bodyPr/>
          <a:lstStyle/>
          <a:p>
            <a:fld id="{752B4E5C-8F37-6B48-AB6C-7E81D4E253C2}" type="slidenum">
              <a:rPr lang="en-US" smtClean="0"/>
              <a:t>‹#›</a:t>
            </a:fld>
            <a:endParaRPr lang="en-US"/>
          </a:p>
        </p:txBody>
      </p:sp>
    </p:spTree>
    <p:extLst>
      <p:ext uri="{BB962C8B-B14F-4D97-AF65-F5344CB8AC3E}">
        <p14:creationId xmlns:p14="http://schemas.microsoft.com/office/powerpoint/2010/main" val="3990112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341CA-4FB5-EB23-14F4-5E67DC4862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B0EB61-DCC0-C0C5-9639-DBAB17528E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DB0F8E-2655-E5D9-06F5-C2F5E119B06C}"/>
              </a:ext>
            </a:extLst>
          </p:cNvPr>
          <p:cNvSpPr>
            <a:spLocks noGrp="1"/>
          </p:cNvSpPr>
          <p:nvPr>
            <p:ph type="dt" sz="half" idx="10"/>
          </p:nvPr>
        </p:nvSpPr>
        <p:spPr/>
        <p:txBody>
          <a:bodyPr/>
          <a:lstStyle/>
          <a:p>
            <a:fld id="{DC8D39C1-620B-474F-98AD-3463D849E292}" type="datetimeFigureOut">
              <a:rPr lang="en-US" smtClean="0"/>
              <a:t>10/16/23</a:t>
            </a:fld>
            <a:endParaRPr lang="en-US"/>
          </a:p>
        </p:txBody>
      </p:sp>
      <p:sp>
        <p:nvSpPr>
          <p:cNvPr id="5" name="Footer Placeholder 4">
            <a:extLst>
              <a:ext uri="{FF2B5EF4-FFF2-40B4-BE49-F238E27FC236}">
                <a16:creationId xmlns:a16="http://schemas.microsoft.com/office/drawing/2014/main" id="{BC08A904-D181-E524-B0EB-4D90AA580D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950739-09C8-C044-717A-DFF79DEDB627}"/>
              </a:ext>
            </a:extLst>
          </p:cNvPr>
          <p:cNvSpPr>
            <a:spLocks noGrp="1"/>
          </p:cNvSpPr>
          <p:nvPr>
            <p:ph type="sldNum" sz="quarter" idx="12"/>
          </p:nvPr>
        </p:nvSpPr>
        <p:spPr/>
        <p:txBody>
          <a:bodyPr/>
          <a:lstStyle/>
          <a:p>
            <a:fld id="{752B4E5C-8F37-6B48-AB6C-7E81D4E253C2}" type="slidenum">
              <a:rPr lang="en-US" smtClean="0"/>
              <a:t>‹#›</a:t>
            </a:fld>
            <a:endParaRPr lang="en-US"/>
          </a:p>
        </p:txBody>
      </p:sp>
    </p:spTree>
    <p:extLst>
      <p:ext uri="{BB962C8B-B14F-4D97-AF65-F5344CB8AC3E}">
        <p14:creationId xmlns:p14="http://schemas.microsoft.com/office/powerpoint/2010/main" val="2634981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E1D78C-FAF9-63BF-FA24-831B5F2042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4FDCC1-676D-CB06-F57D-60378E427A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319734-D221-08E0-0704-0A23A59741BF}"/>
              </a:ext>
            </a:extLst>
          </p:cNvPr>
          <p:cNvSpPr>
            <a:spLocks noGrp="1"/>
          </p:cNvSpPr>
          <p:nvPr>
            <p:ph type="dt" sz="half" idx="10"/>
          </p:nvPr>
        </p:nvSpPr>
        <p:spPr/>
        <p:txBody>
          <a:bodyPr/>
          <a:lstStyle/>
          <a:p>
            <a:fld id="{DC8D39C1-620B-474F-98AD-3463D849E292}" type="datetimeFigureOut">
              <a:rPr lang="en-US" smtClean="0"/>
              <a:t>10/16/23</a:t>
            </a:fld>
            <a:endParaRPr lang="en-US"/>
          </a:p>
        </p:txBody>
      </p:sp>
      <p:sp>
        <p:nvSpPr>
          <p:cNvPr id="5" name="Footer Placeholder 4">
            <a:extLst>
              <a:ext uri="{FF2B5EF4-FFF2-40B4-BE49-F238E27FC236}">
                <a16:creationId xmlns:a16="http://schemas.microsoft.com/office/drawing/2014/main" id="{C0F1F1A3-2AC4-AD9A-474F-25B16F9D11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A15866-55EF-260C-0D00-607F8774DC01}"/>
              </a:ext>
            </a:extLst>
          </p:cNvPr>
          <p:cNvSpPr>
            <a:spLocks noGrp="1"/>
          </p:cNvSpPr>
          <p:nvPr>
            <p:ph type="sldNum" sz="quarter" idx="12"/>
          </p:nvPr>
        </p:nvSpPr>
        <p:spPr/>
        <p:txBody>
          <a:bodyPr/>
          <a:lstStyle/>
          <a:p>
            <a:fld id="{752B4E5C-8F37-6B48-AB6C-7E81D4E253C2}" type="slidenum">
              <a:rPr lang="en-US" smtClean="0"/>
              <a:t>‹#›</a:t>
            </a:fld>
            <a:endParaRPr lang="en-US"/>
          </a:p>
        </p:txBody>
      </p:sp>
    </p:spTree>
    <p:extLst>
      <p:ext uri="{BB962C8B-B14F-4D97-AF65-F5344CB8AC3E}">
        <p14:creationId xmlns:p14="http://schemas.microsoft.com/office/powerpoint/2010/main" val="241717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F06AD-3B5B-648E-D3EA-3BD1B2F087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625BA5-6C85-0369-1C2B-D5BD87ACF3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956B32-55BD-522B-B3BD-1CF9CB849779}"/>
              </a:ext>
            </a:extLst>
          </p:cNvPr>
          <p:cNvSpPr>
            <a:spLocks noGrp="1"/>
          </p:cNvSpPr>
          <p:nvPr>
            <p:ph type="dt" sz="half" idx="10"/>
          </p:nvPr>
        </p:nvSpPr>
        <p:spPr/>
        <p:txBody>
          <a:bodyPr/>
          <a:lstStyle/>
          <a:p>
            <a:fld id="{DC8D39C1-620B-474F-98AD-3463D849E292}" type="datetimeFigureOut">
              <a:rPr lang="en-US" smtClean="0"/>
              <a:t>10/16/23</a:t>
            </a:fld>
            <a:endParaRPr lang="en-US"/>
          </a:p>
        </p:txBody>
      </p:sp>
      <p:sp>
        <p:nvSpPr>
          <p:cNvPr id="5" name="Footer Placeholder 4">
            <a:extLst>
              <a:ext uri="{FF2B5EF4-FFF2-40B4-BE49-F238E27FC236}">
                <a16:creationId xmlns:a16="http://schemas.microsoft.com/office/drawing/2014/main" id="{6324C6BB-A523-176D-42D3-AE07A20C0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D2A82-F906-115A-7492-E3585069DE8A}"/>
              </a:ext>
            </a:extLst>
          </p:cNvPr>
          <p:cNvSpPr>
            <a:spLocks noGrp="1"/>
          </p:cNvSpPr>
          <p:nvPr>
            <p:ph type="sldNum" sz="quarter" idx="12"/>
          </p:nvPr>
        </p:nvSpPr>
        <p:spPr/>
        <p:txBody>
          <a:bodyPr/>
          <a:lstStyle/>
          <a:p>
            <a:fld id="{752B4E5C-8F37-6B48-AB6C-7E81D4E253C2}" type="slidenum">
              <a:rPr lang="en-US" smtClean="0"/>
              <a:t>‹#›</a:t>
            </a:fld>
            <a:endParaRPr lang="en-US"/>
          </a:p>
        </p:txBody>
      </p:sp>
    </p:spTree>
    <p:extLst>
      <p:ext uri="{BB962C8B-B14F-4D97-AF65-F5344CB8AC3E}">
        <p14:creationId xmlns:p14="http://schemas.microsoft.com/office/powerpoint/2010/main" val="3893744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ED0E4-A8CE-2239-2D00-41FC41776B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4FDCC2-5C7F-0B52-7725-4762CD7D10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93AFD8-D67E-48A0-09B7-123648684011}"/>
              </a:ext>
            </a:extLst>
          </p:cNvPr>
          <p:cNvSpPr>
            <a:spLocks noGrp="1"/>
          </p:cNvSpPr>
          <p:nvPr>
            <p:ph type="dt" sz="half" idx="10"/>
          </p:nvPr>
        </p:nvSpPr>
        <p:spPr/>
        <p:txBody>
          <a:bodyPr/>
          <a:lstStyle/>
          <a:p>
            <a:fld id="{DC8D39C1-620B-474F-98AD-3463D849E292}" type="datetimeFigureOut">
              <a:rPr lang="en-US" smtClean="0"/>
              <a:t>10/16/23</a:t>
            </a:fld>
            <a:endParaRPr lang="en-US"/>
          </a:p>
        </p:txBody>
      </p:sp>
      <p:sp>
        <p:nvSpPr>
          <p:cNvPr id="5" name="Footer Placeholder 4">
            <a:extLst>
              <a:ext uri="{FF2B5EF4-FFF2-40B4-BE49-F238E27FC236}">
                <a16:creationId xmlns:a16="http://schemas.microsoft.com/office/drawing/2014/main" id="{AA4DEDE2-09B1-1013-64FD-A8BC4D819C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57BFDD-EA12-4D04-89BB-C4AC4A4BD2E5}"/>
              </a:ext>
            </a:extLst>
          </p:cNvPr>
          <p:cNvSpPr>
            <a:spLocks noGrp="1"/>
          </p:cNvSpPr>
          <p:nvPr>
            <p:ph type="sldNum" sz="quarter" idx="12"/>
          </p:nvPr>
        </p:nvSpPr>
        <p:spPr/>
        <p:txBody>
          <a:bodyPr/>
          <a:lstStyle/>
          <a:p>
            <a:fld id="{752B4E5C-8F37-6B48-AB6C-7E81D4E253C2}" type="slidenum">
              <a:rPr lang="en-US" smtClean="0"/>
              <a:t>‹#›</a:t>
            </a:fld>
            <a:endParaRPr lang="en-US"/>
          </a:p>
        </p:txBody>
      </p:sp>
    </p:spTree>
    <p:extLst>
      <p:ext uri="{BB962C8B-B14F-4D97-AF65-F5344CB8AC3E}">
        <p14:creationId xmlns:p14="http://schemas.microsoft.com/office/powerpoint/2010/main" val="2487889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9709E-4EFA-5DE5-2FAF-1C2D8A20E6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C67D09-1E1C-AB7B-B240-33810A6823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70D4FC-1568-F7F7-8579-58C2C88610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7374F5-26E6-C3AC-F359-72EB6081A381}"/>
              </a:ext>
            </a:extLst>
          </p:cNvPr>
          <p:cNvSpPr>
            <a:spLocks noGrp="1"/>
          </p:cNvSpPr>
          <p:nvPr>
            <p:ph type="dt" sz="half" idx="10"/>
          </p:nvPr>
        </p:nvSpPr>
        <p:spPr/>
        <p:txBody>
          <a:bodyPr/>
          <a:lstStyle/>
          <a:p>
            <a:fld id="{DC8D39C1-620B-474F-98AD-3463D849E292}" type="datetimeFigureOut">
              <a:rPr lang="en-US" smtClean="0"/>
              <a:t>10/16/23</a:t>
            </a:fld>
            <a:endParaRPr lang="en-US"/>
          </a:p>
        </p:txBody>
      </p:sp>
      <p:sp>
        <p:nvSpPr>
          <p:cNvPr id="6" name="Footer Placeholder 5">
            <a:extLst>
              <a:ext uri="{FF2B5EF4-FFF2-40B4-BE49-F238E27FC236}">
                <a16:creationId xmlns:a16="http://schemas.microsoft.com/office/drawing/2014/main" id="{E17ED5EC-1160-BEE3-D58E-79DD57C127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72CBD0-22BD-0CA8-BB7B-F126A3DC42A5}"/>
              </a:ext>
            </a:extLst>
          </p:cNvPr>
          <p:cNvSpPr>
            <a:spLocks noGrp="1"/>
          </p:cNvSpPr>
          <p:nvPr>
            <p:ph type="sldNum" sz="quarter" idx="12"/>
          </p:nvPr>
        </p:nvSpPr>
        <p:spPr/>
        <p:txBody>
          <a:bodyPr/>
          <a:lstStyle/>
          <a:p>
            <a:fld id="{752B4E5C-8F37-6B48-AB6C-7E81D4E253C2}" type="slidenum">
              <a:rPr lang="en-US" smtClean="0"/>
              <a:t>‹#›</a:t>
            </a:fld>
            <a:endParaRPr lang="en-US"/>
          </a:p>
        </p:txBody>
      </p:sp>
    </p:spTree>
    <p:extLst>
      <p:ext uri="{BB962C8B-B14F-4D97-AF65-F5344CB8AC3E}">
        <p14:creationId xmlns:p14="http://schemas.microsoft.com/office/powerpoint/2010/main" val="2821342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3033C-275F-F013-37F9-1483DD5FC1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302323-AB11-89C5-B9A7-BA2FEE2BA0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8A4C61-C948-2569-E196-AE104D9500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4A71C3-F9AA-9EA9-FAC2-EADA335764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DA9957-0142-3FB9-92C9-5B74B69295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9F7160-9DFE-09F4-B062-24249282E3E1}"/>
              </a:ext>
            </a:extLst>
          </p:cNvPr>
          <p:cNvSpPr>
            <a:spLocks noGrp="1"/>
          </p:cNvSpPr>
          <p:nvPr>
            <p:ph type="dt" sz="half" idx="10"/>
          </p:nvPr>
        </p:nvSpPr>
        <p:spPr/>
        <p:txBody>
          <a:bodyPr/>
          <a:lstStyle/>
          <a:p>
            <a:fld id="{DC8D39C1-620B-474F-98AD-3463D849E292}" type="datetimeFigureOut">
              <a:rPr lang="en-US" smtClean="0"/>
              <a:t>10/16/23</a:t>
            </a:fld>
            <a:endParaRPr lang="en-US"/>
          </a:p>
        </p:txBody>
      </p:sp>
      <p:sp>
        <p:nvSpPr>
          <p:cNvPr id="8" name="Footer Placeholder 7">
            <a:extLst>
              <a:ext uri="{FF2B5EF4-FFF2-40B4-BE49-F238E27FC236}">
                <a16:creationId xmlns:a16="http://schemas.microsoft.com/office/drawing/2014/main" id="{898CA6A8-3738-F310-08FA-46DCD0E88C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1E0190-2B4B-D51C-1526-D3CBEE71AC17}"/>
              </a:ext>
            </a:extLst>
          </p:cNvPr>
          <p:cNvSpPr>
            <a:spLocks noGrp="1"/>
          </p:cNvSpPr>
          <p:nvPr>
            <p:ph type="sldNum" sz="quarter" idx="12"/>
          </p:nvPr>
        </p:nvSpPr>
        <p:spPr/>
        <p:txBody>
          <a:bodyPr/>
          <a:lstStyle/>
          <a:p>
            <a:fld id="{752B4E5C-8F37-6B48-AB6C-7E81D4E253C2}" type="slidenum">
              <a:rPr lang="en-US" smtClean="0"/>
              <a:t>‹#›</a:t>
            </a:fld>
            <a:endParaRPr lang="en-US"/>
          </a:p>
        </p:txBody>
      </p:sp>
    </p:spTree>
    <p:extLst>
      <p:ext uri="{BB962C8B-B14F-4D97-AF65-F5344CB8AC3E}">
        <p14:creationId xmlns:p14="http://schemas.microsoft.com/office/powerpoint/2010/main" val="2856455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425CB-1B66-E56C-3F70-5E38B25E93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B69937-16DD-F9D9-09B7-34C3E9F7DE81}"/>
              </a:ext>
            </a:extLst>
          </p:cNvPr>
          <p:cNvSpPr>
            <a:spLocks noGrp="1"/>
          </p:cNvSpPr>
          <p:nvPr>
            <p:ph type="dt" sz="half" idx="10"/>
          </p:nvPr>
        </p:nvSpPr>
        <p:spPr/>
        <p:txBody>
          <a:bodyPr/>
          <a:lstStyle/>
          <a:p>
            <a:fld id="{DC8D39C1-620B-474F-98AD-3463D849E292}" type="datetimeFigureOut">
              <a:rPr lang="en-US" smtClean="0"/>
              <a:t>10/16/23</a:t>
            </a:fld>
            <a:endParaRPr lang="en-US"/>
          </a:p>
        </p:txBody>
      </p:sp>
      <p:sp>
        <p:nvSpPr>
          <p:cNvPr id="4" name="Footer Placeholder 3">
            <a:extLst>
              <a:ext uri="{FF2B5EF4-FFF2-40B4-BE49-F238E27FC236}">
                <a16:creationId xmlns:a16="http://schemas.microsoft.com/office/drawing/2014/main" id="{B4BEAAF3-149E-F35B-6C8E-2B25698554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205D5A-08F7-F71C-1301-7F1DB2600FC4}"/>
              </a:ext>
            </a:extLst>
          </p:cNvPr>
          <p:cNvSpPr>
            <a:spLocks noGrp="1"/>
          </p:cNvSpPr>
          <p:nvPr>
            <p:ph type="sldNum" sz="quarter" idx="12"/>
          </p:nvPr>
        </p:nvSpPr>
        <p:spPr/>
        <p:txBody>
          <a:bodyPr/>
          <a:lstStyle/>
          <a:p>
            <a:fld id="{752B4E5C-8F37-6B48-AB6C-7E81D4E253C2}" type="slidenum">
              <a:rPr lang="en-US" smtClean="0"/>
              <a:t>‹#›</a:t>
            </a:fld>
            <a:endParaRPr lang="en-US"/>
          </a:p>
        </p:txBody>
      </p:sp>
    </p:spTree>
    <p:extLst>
      <p:ext uri="{BB962C8B-B14F-4D97-AF65-F5344CB8AC3E}">
        <p14:creationId xmlns:p14="http://schemas.microsoft.com/office/powerpoint/2010/main" val="1409271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5EBCD-4010-8022-4DE4-0EFE36EE4938}"/>
              </a:ext>
            </a:extLst>
          </p:cNvPr>
          <p:cNvSpPr>
            <a:spLocks noGrp="1"/>
          </p:cNvSpPr>
          <p:nvPr>
            <p:ph type="dt" sz="half" idx="10"/>
          </p:nvPr>
        </p:nvSpPr>
        <p:spPr/>
        <p:txBody>
          <a:bodyPr/>
          <a:lstStyle/>
          <a:p>
            <a:fld id="{DC8D39C1-620B-474F-98AD-3463D849E292}" type="datetimeFigureOut">
              <a:rPr lang="en-US" smtClean="0"/>
              <a:t>10/16/23</a:t>
            </a:fld>
            <a:endParaRPr lang="en-US"/>
          </a:p>
        </p:txBody>
      </p:sp>
      <p:sp>
        <p:nvSpPr>
          <p:cNvPr id="3" name="Footer Placeholder 2">
            <a:extLst>
              <a:ext uri="{FF2B5EF4-FFF2-40B4-BE49-F238E27FC236}">
                <a16:creationId xmlns:a16="http://schemas.microsoft.com/office/drawing/2014/main" id="{F3DB39DD-611E-AB49-F6D4-9FC301E334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157707-2D89-9A9A-37E8-FBAC83586D9D}"/>
              </a:ext>
            </a:extLst>
          </p:cNvPr>
          <p:cNvSpPr>
            <a:spLocks noGrp="1"/>
          </p:cNvSpPr>
          <p:nvPr>
            <p:ph type="sldNum" sz="quarter" idx="12"/>
          </p:nvPr>
        </p:nvSpPr>
        <p:spPr/>
        <p:txBody>
          <a:bodyPr/>
          <a:lstStyle/>
          <a:p>
            <a:fld id="{752B4E5C-8F37-6B48-AB6C-7E81D4E253C2}" type="slidenum">
              <a:rPr lang="en-US" smtClean="0"/>
              <a:t>‹#›</a:t>
            </a:fld>
            <a:endParaRPr lang="en-US"/>
          </a:p>
        </p:txBody>
      </p:sp>
    </p:spTree>
    <p:extLst>
      <p:ext uri="{BB962C8B-B14F-4D97-AF65-F5344CB8AC3E}">
        <p14:creationId xmlns:p14="http://schemas.microsoft.com/office/powerpoint/2010/main" val="371141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FC9E5-0236-F4BD-FF74-5B8DFB08D7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A0A671-1933-404B-8175-238B0CEB1C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D36DC9-5621-23DD-B336-B91F320822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F2839E-4F8F-F37C-7AFE-A0A8CBEFC471}"/>
              </a:ext>
            </a:extLst>
          </p:cNvPr>
          <p:cNvSpPr>
            <a:spLocks noGrp="1"/>
          </p:cNvSpPr>
          <p:nvPr>
            <p:ph type="dt" sz="half" idx="10"/>
          </p:nvPr>
        </p:nvSpPr>
        <p:spPr/>
        <p:txBody>
          <a:bodyPr/>
          <a:lstStyle/>
          <a:p>
            <a:fld id="{DC8D39C1-620B-474F-98AD-3463D849E292}" type="datetimeFigureOut">
              <a:rPr lang="en-US" smtClean="0"/>
              <a:t>10/16/23</a:t>
            </a:fld>
            <a:endParaRPr lang="en-US"/>
          </a:p>
        </p:txBody>
      </p:sp>
      <p:sp>
        <p:nvSpPr>
          <p:cNvPr id="6" name="Footer Placeholder 5">
            <a:extLst>
              <a:ext uri="{FF2B5EF4-FFF2-40B4-BE49-F238E27FC236}">
                <a16:creationId xmlns:a16="http://schemas.microsoft.com/office/drawing/2014/main" id="{ED0290D1-41DB-ADFD-7EE1-6190877FC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B381DC-1032-AE63-AA44-36F1621167C6}"/>
              </a:ext>
            </a:extLst>
          </p:cNvPr>
          <p:cNvSpPr>
            <a:spLocks noGrp="1"/>
          </p:cNvSpPr>
          <p:nvPr>
            <p:ph type="sldNum" sz="quarter" idx="12"/>
          </p:nvPr>
        </p:nvSpPr>
        <p:spPr/>
        <p:txBody>
          <a:bodyPr/>
          <a:lstStyle/>
          <a:p>
            <a:fld id="{752B4E5C-8F37-6B48-AB6C-7E81D4E253C2}" type="slidenum">
              <a:rPr lang="en-US" smtClean="0"/>
              <a:t>‹#›</a:t>
            </a:fld>
            <a:endParaRPr lang="en-US"/>
          </a:p>
        </p:txBody>
      </p:sp>
    </p:spTree>
    <p:extLst>
      <p:ext uri="{BB962C8B-B14F-4D97-AF65-F5344CB8AC3E}">
        <p14:creationId xmlns:p14="http://schemas.microsoft.com/office/powerpoint/2010/main" val="3788626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6E61B-9BCC-2EA6-99A6-6C1DB637A5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1887BA-D8E8-3D9A-13A2-8627D4C007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AEC78F-13C4-16C7-06DB-7F11546056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F6F6FE-F7A4-F1B7-2B03-9A2DC97AAC34}"/>
              </a:ext>
            </a:extLst>
          </p:cNvPr>
          <p:cNvSpPr>
            <a:spLocks noGrp="1"/>
          </p:cNvSpPr>
          <p:nvPr>
            <p:ph type="dt" sz="half" idx="10"/>
          </p:nvPr>
        </p:nvSpPr>
        <p:spPr/>
        <p:txBody>
          <a:bodyPr/>
          <a:lstStyle/>
          <a:p>
            <a:fld id="{DC8D39C1-620B-474F-98AD-3463D849E292}" type="datetimeFigureOut">
              <a:rPr lang="en-US" smtClean="0"/>
              <a:t>10/16/23</a:t>
            </a:fld>
            <a:endParaRPr lang="en-US"/>
          </a:p>
        </p:txBody>
      </p:sp>
      <p:sp>
        <p:nvSpPr>
          <p:cNvPr id="6" name="Footer Placeholder 5">
            <a:extLst>
              <a:ext uri="{FF2B5EF4-FFF2-40B4-BE49-F238E27FC236}">
                <a16:creationId xmlns:a16="http://schemas.microsoft.com/office/drawing/2014/main" id="{AB862763-4600-1D97-793E-40D300497E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E3B602-EDEE-E6C3-E632-C8B33F63617D}"/>
              </a:ext>
            </a:extLst>
          </p:cNvPr>
          <p:cNvSpPr>
            <a:spLocks noGrp="1"/>
          </p:cNvSpPr>
          <p:nvPr>
            <p:ph type="sldNum" sz="quarter" idx="12"/>
          </p:nvPr>
        </p:nvSpPr>
        <p:spPr/>
        <p:txBody>
          <a:bodyPr/>
          <a:lstStyle/>
          <a:p>
            <a:fld id="{752B4E5C-8F37-6B48-AB6C-7E81D4E253C2}" type="slidenum">
              <a:rPr lang="en-US" smtClean="0"/>
              <a:t>‹#›</a:t>
            </a:fld>
            <a:endParaRPr lang="en-US"/>
          </a:p>
        </p:txBody>
      </p:sp>
    </p:spTree>
    <p:extLst>
      <p:ext uri="{BB962C8B-B14F-4D97-AF65-F5344CB8AC3E}">
        <p14:creationId xmlns:p14="http://schemas.microsoft.com/office/powerpoint/2010/main" val="100990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CC958D-C206-5E47-4B81-9D20E87B20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7D83CF-AAA7-A26D-3F8F-09EBD25367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65F017-8555-0B4D-28E6-707E055595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8D39C1-620B-474F-98AD-3463D849E292}" type="datetimeFigureOut">
              <a:rPr lang="en-US" smtClean="0"/>
              <a:t>10/16/23</a:t>
            </a:fld>
            <a:endParaRPr lang="en-US"/>
          </a:p>
        </p:txBody>
      </p:sp>
      <p:sp>
        <p:nvSpPr>
          <p:cNvPr id="5" name="Footer Placeholder 4">
            <a:extLst>
              <a:ext uri="{FF2B5EF4-FFF2-40B4-BE49-F238E27FC236}">
                <a16:creationId xmlns:a16="http://schemas.microsoft.com/office/drawing/2014/main" id="{8876C491-C7AE-F073-7FD1-7ACACC4FD3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4C3AF6-309E-91FF-31CB-121D1AE407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B4E5C-8F37-6B48-AB6C-7E81D4E253C2}" type="slidenum">
              <a:rPr lang="en-US" smtClean="0"/>
              <a:t>‹#›</a:t>
            </a:fld>
            <a:endParaRPr lang="en-US"/>
          </a:p>
        </p:txBody>
      </p:sp>
    </p:spTree>
    <p:extLst>
      <p:ext uri="{BB962C8B-B14F-4D97-AF65-F5344CB8AC3E}">
        <p14:creationId xmlns:p14="http://schemas.microsoft.com/office/powerpoint/2010/main" val="783006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9.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18" Type="http://schemas.openxmlformats.org/officeDocument/2006/relationships/image" Target="../media/image3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17" Type="http://schemas.openxmlformats.org/officeDocument/2006/relationships/image" Target="../media/image32.png"/><Relationship Id="rId2" Type="http://schemas.openxmlformats.org/officeDocument/2006/relationships/notesSlide" Target="../notesSlides/notesSlide8.xml"/><Relationship Id="rId16" Type="http://schemas.openxmlformats.org/officeDocument/2006/relationships/image" Target="../media/image31.svg"/><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svg"/><Relationship Id="rId19" Type="http://schemas.openxmlformats.org/officeDocument/2006/relationships/image" Target="../media/image34.pn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29.sv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E8C9AC7-B1CF-15EC-71A5-3E51AC4EFD9A}"/>
              </a:ext>
            </a:extLst>
          </p:cNvPr>
          <p:cNvSpPr/>
          <p:nvPr/>
        </p:nvSpPr>
        <p:spPr>
          <a:xfrm>
            <a:off x="227644" y="187486"/>
            <a:ext cx="11696699" cy="6477000"/>
          </a:xfrm>
          <a:prstGeom prst="rect">
            <a:avLst/>
          </a:prstGeom>
          <a:solidFill>
            <a:srgbClr val="E7E7E8"/>
          </a:solidFill>
          <a:ln>
            <a:solidFill>
              <a:srgbClr val="E7E7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678103D9-2462-88A2-5C08-56BD9D7678A0}"/>
              </a:ext>
            </a:extLst>
          </p:cNvPr>
          <p:cNvSpPr/>
          <p:nvPr/>
        </p:nvSpPr>
        <p:spPr>
          <a:xfrm>
            <a:off x="235162" y="4155141"/>
            <a:ext cx="11742640" cy="2509344"/>
          </a:xfrm>
          <a:prstGeom prst="rtTriangle">
            <a:avLst/>
          </a:prstGeom>
          <a:solidFill>
            <a:srgbClr val="ABD037"/>
          </a:solidFill>
          <a:ln>
            <a:solidFill>
              <a:srgbClr val="ABD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descr="Several arrows pointing upwards&#10;&#10;Description automatically generated">
            <a:extLst>
              <a:ext uri="{FF2B5EF4-FFF2-40B4-BE49-F238E27FC236}">
                <a16:creationId xmlns:a16="http://schemas.microsoft.com/office/drawing/2014/main" id="{8303A6CA-CC17-D1FB-4238-E8B9E0245E83}"/>
              </a:ext>
            </a:extLst>
          </p:cNvPr>
          <p:cNvPicPr>
            <a:picLocks noChangeAspect="1"/>
          </p:cNvPicPr>
          <p:nvPr/>
        </p:nvPicPr>
        <p:blipFill rotWithShape="1">
          <a:blip r:embed="rId3" cstate="screen">
            <a:lum bright="70000" contrast="-70000"/>
            <a:extLst>
              <a:ext uri="{28A0092B-C50C-407E-A947-70E740481C1C}">
                <a14:useLocalDpi xmlns:a14="http://schemas.microsoft.com/office/drawing/2010/main"/>
              </a:ext>
            </a:extLst>
          </a:blip>
          <a:srcRect/>
          <a:stretch/>
        </p:blipFill>
        <p:spPr>
          <a:xfrm rot="6480000" flipH="1">
            <a:off x="-133787" y="4394822"/>
            <a:ext cx="2782977" cy="2892277"/>
          </a:xfrm>
          <a:custGeom>
            <a:avLst/>
            <a:gdLst>
              <a:gd name="connsiteX0" fmla="*/ 0 w 8158316"/>
              <a:gd name="connsiteY0" fmla="*/ 0 h 6522475"/>
              <a:gd name="connsiteX1" fmla="*/ 8158316 w 8158316"/>
              <a:gd name="connsiteY1" fmla="*/ 2042860 h 6522475"/>
              <a:gd name="connsiteX2" fmla="*/ 7036610 w 8158316"/>
              <a:gd name="connsiteY2" fmla="*/ 6522475 h 6522475"/>
              <a:gd name="connsiteX3" fmla="*/ 5121977 w 8158316"/>
              <a:gd name="connsiteY3" fmla="*/ 6522475 h 6522475"/>
              <a:gd name="connsiteX4" fmla="*/ 0 w 8158316"/>
              <a:gd name="connsiteY4" fmla="*/ 5239920 h 6522475"/>
              <a:gd name="connsiteX5" fmla="*/ 0 w 8158316"/>
              <a:gd name="connsiteY5" fmla="*/ 0 h 652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8316" h="6522475">
                <a:moveTo>
                  <a:pt x="0" y="0"/>
                </a:moveTo>
                <a:lnTo>
                  <a:pt x="8158316" y="2042860"/>
                </a:lnTo>
                <a:lnTo>
                  <a:pt x="7036610" y="6522475"/>
                </a:lnTo>
                <a:lnTo>
                  <a:pt x="5121977" y="6522475"/>
                </a:lnTo>
                <a:lnTo>
                  <a:pt x="0" y="5239920"/>
                </a:lnTo>
                <a:lnTo>
                  <a:pt x="0" y="0"/>
                </a:lnTo>
                <a:close/>
              </a:path>
            </a:pathLst>
          </a:custGeom>
        </p:spPr>
      </p:pic>
      <p:sp>
        <p:nvSpPr>
          <p:cNvPr id="4" name="TextBox 3">
            <a:extLst>
              <a:ext uri="{FF2B5EF4-FFF2-40B4-BE49-F238E27FC236}">
                <a16:creationId xmlns:a16="http://schemas.microsoft.com/office/drawing/2014/main" id="{60F73DC5-C1E1-8AD0-3597-41B075C76DC3}"/>
              </a:ext>
            </a:extLst>
          </p:cNvPr>
          <p:cNvSpPr txBox="1"/>
          <p:nvPr/>
        </p:nvSpPr>
        <p:spPr>
          <a:xfrm>
            <a:off x="745854" y="2956813"/>
            <a:ext cx="4981492" cy="861774"/>
          </a:xfrm>
          <a:prstGeom prst="rect">
            <a:avLst/>
          </a:prstGeom>
          <a:noFill/>
        </p:spPr>
        <p:txBody>
          <a:bodyPr wrap="square">
            <a:spAutoFit/>
          </a:bodyPr>
          <a:lstStyle/>
          <a:p>
            <a:r>
              <a:rPr lang="en-US" sz="2500" b="1" i="1" spc="-150" dirty="0">
                <a:solidFill>
                  <a:srgbClr val="0569AC"/>
                </a:solidFill>
                <a:effectLst>
                  <a:outerShdw sx="1000" sy="1000" algn="ctr" rotWithShape="0">
                    <a:schemeClr val="bg2">
                      <a:lumMod val="10000"/>
                    </a:schemeClr>
                  </a:outerShdw>
                </a:effectLst>
                <a:latin typeface="Arial Black" panose="020B0604020202020204" pitchFamily="34" charset="0"/>
                <a:cs typeface="Arial Black" panose="020B0604020202020204" pitchFamily="34" charset="0"/>
              </a:rPr>
              <a:t>HARNESSING THE POWER OF DIGITAL TRANSFORMATION</a:t>
            </a:r>
          </a:p>
        </p:txBody>
      </p:sp>
      <p:sp>
        <p:nvSpPr>
          <p:cNvPr id="29" name="TextBox 28">
            <a:extLst>
              <a:ext uri="{FF2B5EF4-FFF2-40B4-BE49-F238E27FC236}">
                <a16:creationId xmlns:a16="http://schemas.microsoft.com/office/drawing/2014/main" id="{56A0AAD6-62AA-8DC3-87F3-E43D2D7A3E93}"/>
              </a:ext>
            </a:extLst>
          </p:cNvPr>
          <p:cNvSpPr txBox="1"/>
          <p:nvPr/>
        </p:nvSpPr>
        <p:spPr>
          <a:xfrm>
            <a:off x="765795" y="1036986"/>
            <a:ext cx="9409697" cy="1323439"/>
          </a:xfrm>
          <a:prstGeom prst="rect">
            <a:avLst/>
          </a:prstGeom>
          <a:noFill/>
        </p:spPr>
        <p:txBody>
          <a:bodyPr wrap="square">
            <a:spAutoFit/>
          </a:bodyPr>
          <a:lstStyle/>
          <a:p>
            <a:r>
              <a:rPr lang="en-US" sz="7700" b="1" i="1" spc="-300" dirty="0">
                <a:solidFill>
                  <a:schemeClr val="bg1"/>
                </a:solidFill>
                <a:latin typeface="Arial Black" panose="020B0604020202020204" pitchFamily="34" charset="0"/>
                <a:cs typeface="Arial Black" panose="020B0604020202020204" pitchFamily="34" charset="0"/>
              </a:rPr>
              <a:t>INVESTING IN</a:t>
            </a:r>
          </a:p>
        </p:txBody>
      </p:sp>
      <p:sp>
        <p:nvSpPr>
          <p:cNvPr id="3" name="TextBox 2">
            <a:extLst>
              <a:ext uri="{FF2B5EF4-FFF2-40B4-BE49-F238E27FC236}">
                <a16:creationId xmlns:a16="http://schemas.microsoft.com/office/drawing/2014/main" id="{611D7220-4B2E-C53C-BB62-93303D46F79A}"/>
              </a:ext>
            </a:extLst>
          </p:cNvPr>
          <p:cNvSpPr txBox="1"/>
          <p:nvPr/>
        </p:nvSpPr>
        <p:spPr>
          <a:xfrm>
            <a:off x="557764" y="1900140"/>
            <a:ext cx="9021137" cy="1323439"/>
          </a:xfrm>
          <a:prstGeom prst="rect">
            <a:avLst/>
          </a:prstGeom>
          <a:noFill/>
        </p:spPr>
        <p:txBody>
          <a:bodyPr wrap="square">
            <a:spAutoFit/>
          </a:bodyPr>
          <a:lstStyle/>
          <a:p>
            <a:r>
              <a:rPr lang="en-US" sz="7700" b="1" i="1" spc="-300" dirty="0">
                <a:solidFill>
                  <a:schemeClr val="bg1"/>
                </a:solidFill>
                <a:latin typeface="Arial Black" panose="020B0604020202020204" pitchFamily="34" charset="0"/>
                <a:cs typeface="Arial Black" panose="020B0604020202020204" pitchFamily="34" charset="0"/>
              </a:rPr>
              <a:t>THE FUTURE:</a:t>
            </a:r>
            <a:endParaRPr lang="en-US" sz="7700" b="1" i="1" spc="-300" dirty="0">
              <a:latin typeface="Arial Black" panose="020B0604020202020204" pitchFamily="34" charset="0"/>
              <a:cs typeface="Arial Black" panose="020B0604020202020204" pitchFamily="34" charset="0"/>
            </a:endParaRPr>
          </a:p>
        </p:txBody>
      </p:sp>
      <p:pic>
        <p:nvPicPr>
          <p:cNvPr id="5" name="Picture 4" descr="A green piggy bank wearing blue glasses&#10;&#10;Description automatically generated">
            <a:extLst>
              <a:ext uri="{FF2B5EF4-FFF2-40B4-BE49-F238E27FC236}">
                <a16:creationId xmlns:a16="http://schemas.microsoft.com/office/drawing/2014/main" id="{30B2E3DA-F62E-7930-744D-0A3BB3C1297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746485" y="806372"/>
            <a:ext cx="5456665" cy="6051628"/>
          </a:xfrm>
          <a:prstGeom prst="rect">
            <a:avLst/>
          </a:prstGeom>
          <a:effectLst>
            <a:outerShdw blurRad="132330" dist="92499" dir="8430270" algn="ctr" rotWithShape="0">
              <a:srgbClr val="000000">
                <a:alpha val="24667"/>
              </a:srgbClr>
            </a:outerShdw>
          </a:effectLst>
        </p:spPr>
      </p:pic>
    </p:spTree>
    <p:extLst>
      <p:ext uri="{BB962C8B-B14F-4D97-AF65-F5344CB8AC3E}">
        <p14:creationId xmlns:p14="http://schemas.microsoft.com/office/powerpoint/2010/main" val="2858405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CA5EFBD-3CF0-F85B-D6B6-5DC9D6685CE8}"/>
              </a:ext>
            </a:extLst>
          </p:cNvPr>
          <p:cNvSpPr/>
          <p:nvPr/>
        </p:nvSpPr>
        <p:spPr>
          <a:xfrm>
            <a:off x="0" y="0"/>
            <a:ext cx="12192000" cy="6858000"/>
          </a:xfrm>
          <a:prstGeom prst="rect">
            <a:avLst/>
          </a:prstGeom>
          <a:solidFill>
            <a:srgbClr val="E7E7E8"/>
          </a:solidFill>
          <a:ln>
            <a:solidFill>
              <a:srgbClr val="E7E7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C1482B5E-3D7C-52BD-053A-4696077F21F7}"/>
              </a:ext>
            </a:extLst>
          </p:cNvPr>
          <p:cNvSpPr txBox="1"/>
          <p:nvPr/>
        </p:nvSpPr>
        <p:spPr>
          <a:xfrm>
            <a:off x="2219960" y="371938"/>
            <a:ext cx="7001211" cy="584775"/>
          </a:xfrm>
          <a:prstGeom prst="rect">
            <a:avLst/>
          </a:prstGeom>
          <a:noFill/>
        </p:spPr>
        <p:txBody>
          <a:bodyPr wrap="square">
            <a:spAutoFit/>
          </a:bodyPr>
          <a:lstStyle/>
          <a:p>
            <a:pPr algn="ctr"/>
            <a:r>
              <a:rPr lang="en-US" sz="3200" b="1" i="1" spc="-150" dirty="0">
                <a:solidFill>
                  <a:srgbClr val="0569AC"/>
                </a:solidFill>
                <a:effectLst>
                  <a:outerShdw sx="1000" sy="1000" algn="ctr" rotWithShape="0">
                    <a:srgbClr val="000000"/>
                  </a:outerShdw>
                </a:effectLst>
                <a:latin typeface="Arial Black" panose="020B0604020202020204" pitchFamily="34" charset="0"/>
                <a:cs typeface="Arial Black" panose="020B0604020202020204" pitchFamily="34" charset="0"/>
              </a:rPr>
              <a:t>Overcoming roadblocks to</a:t>
            </a:r>
          </a:p>
        </p:txBody>
      </p:sp>
      <p:pic>
        <p:nvPicPr>
          <p:cNvPr id="8" name="Picture 7" descr="Green paper money flying in the air&#10;&#10;Description automatically generated">
            <a:extLst>
              <a:ext uri="{FF2B5EF4-FFF2-40B4-BE49-F238E27FC236}">
                <a16:creationId xmlns:a16="http://schemas.microsoft.com/office/drawing/2014/main" id="{AEE51DCE-1B00-DE4F-3583-1AA5F45EE97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2612"/>
          <a:stretch/>
        </p:blipFill>
        <p:spPr>
          <a:xfrm rot="11969792">
            <a:off x="8492812" y="21325"/>
            <a:ext cx="839360" cy="1009913"/>
          </a:xfrm>
          <a:prstGeom prst="rect">
            <a:avLst/>
          </a:prstGeom>
        </p:spPr>
      </p:pic>
      <p:sp>
        <p:nvSpPr>
          <p:cNvPr id="50" name="TextBox 49">
            <a:extLst>
              <a:ext uri="{FF2B5EF4-FFF2-40B4-BE49-F238E27FC236}">
                <a16:creationId xmlns:a16="http://schemas.microsoft.com/office/drawing/2014/main" id="{A3FAB7AF-16ED-715B-E2FF-562411042850}"/>
              </a:ext>
            </a:extLst>
          </p:cNvPr>
          <p:cNvSpPr txBox="1"/>
          <p:nvPr/>
        </p:nvSpPr>
        <p:spPr>
          <a:xfrm>
            <a:off x="5720566" y="2346965"/>
            <a:ext cx="3797300" cy="400110"/>
          </a:xfrm>
          <a:prstGeom prst="rect">
            <a:avLst/>
          </a:prstGeom>
          <a:noFill/>
        </p:spPr>
        <p:txBody>
          <a:bodyPr wrap="square">
            <a:spAutoFit/>
          </a:bodyPr>
          <a:lstStyle/>
          <a:p>
            <a:pPr algn="r"/>
            <a:r>
              <a:rPr lang="en-US" sz="2000" b="1" i="1" spc="-80" dirty="0">
                <a:solidFill>
                  <a:srgbClr val="0569AC"/>
                </a:solidFill>
                <a:effectLst/>
                <a:latin typeface="Arial Black" panose="020B0604020202020204" pitchFamily="34" charset="0"/>
                <a:ea typeface="Calibri" panose="020F0502020204030204" pitchFamily="34" charset="0"/>
                <a:cs typeface="Arial Black" panose="020B0604020202020204" pitchFamily="34" charset="0"/>
              </a:rPr>
              <a:t>Data privacy concerns</a:t>
            </a:r>
            <a:endParaRPr lang="en-US" sz="2000" b="1" i="1" spc="-80" dirty="0">
              <a:solidFill>
                <a:srgbClr val="0569AC"/>
              </a:solidFill>
              <a:latin typeface="Arial Black" panose="020B0604020202020204" pitchFamily="34" charset="0"/>
              <a:cs typeface="Arial Black" panose="020B0604020202020204" pitchFamily="34" charset="0"/>
            </a:endParaRPr>
          </a:p>
        </p:txBody>
      </p:sp>
      <p:sp>
        <p:nvSpPr>
          <p:cNvPr id="51" name="TextBox 50">
            <a:extLst>
              <a:ext uri="{FF2B5EF4-FFF2-40B4-BE49-F238E27FC236}">
                <a16:creationId xmlns:a16="http://schemas.microsoft.com/office/drawing/2014/main" id="{75975494-56AB-221A-6400-F7032164A3D2}"/>
              </a:ext>
            </a:extLst>
          </p:cNvPr>
          <p:cNvSpPr txBox="1"/>
          <p:nvPr/>
        </p:nvSpPr>
        <p:spPr>
          <a:xfrm>
            <a:off x="5720566" y="3194157"/>
            <a:ext cx="3797300" cy="400110"/>
          </a:xfrm>
          <a:prstGeom prst="rect">
            <a:avLst/>
          </a:prstGeom>
          <a:noFill/>
        </p:spPr>
        <p:txBody>
          <a:bodyPr wrap="square">
            <a:spAutoFit/>
          </a:bodyPr>
          <a:lstStyle/>
          <a:p>
            <a:pPr algn="r"/>
            <a:r>
              <a:rPr lang="en-US" sz="2000" b="1" i="1" spc="-80" dirty="0">
                <a:solidFill>
                  <a:srgbClr val="0569AC"/>
                </a:solidFill>
                <a:effectLst/>
                <a:latin typeface="Arial Black" panose="020B0604020202020204" pitchFamily="34" charset="0"/>
                <a:ea typeface="Calibri" panose="020F0502020204030204" pitchFamily="34" charset="0"/>
                <a:cs typeface="Arial Black" panose="020B0604020202020204" pitchFamily="34" charset="0"/>
              </a:rPr>
              <a:t>Financial concerns</a:t>
            </a:r>
            <a:endParaRPr lang="en-US" sz="2000" b="1" i="1" spc="-80" dirty="0">
              <a:solidFill>
                <a:srgbClr val="0569AC"/>
              </a:solidFill>
              <a:latin typeface="Arial Black" panose="020B0604020202020204" pitchFamily="34" charset="0"/>
              <a:cs typeface="Arial Black" panose="020B0604020202020204" pitchFamily="34" charset="0"/>
            </a:endParaRPr>
          </a:p>
        </p:txBody>
      </p:sp>
      <p:sp>
        <p:nvSpPr>
          <p:cNvPr id="52" name="TextBox 51">
            <a:extLst>
              <a:ext uri="{FF2B5EF4-FFF2-40B4-BE49-F238E27FC236}">
                <a16:creationId xmlns:a16="http://schemas.microsoft.com/office/drawing/2014/main" id="{649EADA1-C205-4D91-848B-90BA7685CA68}"/>
              </a:ext>
            </a:extLst>
          </p:cNvPr>
          <p:cNvSpPr txBox="1"/>
          <p:nvPr/>
        </p:nvSpPr>
        <p:spPr>
          <a:xfrm>
            <a:off x="5720566" y="3991524"/>
            <a:ext cx="3797300" cy="400110"/>
          </a:xfrm>
          <a:prstGeom prst="rect">
            <a:avLst/>
          </a:prstGeom>
          <a:noFill/>
        </p:spPr>
        <p:txBody>
          <a:bodyPr wrap="square">
            <a:spAutoFit/>
          </a:bodyPr>
          <a:lstStyle/>
          <a:p>
            <a:pPr algn="r"/>
            <a:r>
              <a:rPr lang="en-US" sz="2000" b="1" i="1" spc="-80" dirty="0">
                <a:solidFill>
                  <a:srgbClr val="0569AC"/>
                </a:solidFill>
                <a:effectLst/>
                <a:latin typeface="Arial Black" panose="020B0604020202020204" pitchFamily="34" charset="0"/>
                <a:ea typeface="Calibri" panose="020F0502020204030204" pitchFamily="34" charset="0"/>
                <a:cs typeface="Arial Black" panose="020B0604020202020204" pitchFamily="34" charset="0"/>
              </a:rPr>
              <a:t>Issues with legacy systems</a:t>
            </a:r>
            <a:endParaRPr lang="en-US" sz="2000" b="1" i="1" spc="-80" dirty="0">
              <a:solidFill>
                <a:srgbClr val="0569AC"/>
              </a:solidFill>
              <a:latin typeface="Arial Black" panose="020B0604020202020204" pitchFamily="34" charset="0"/>
              <a:cs typeface="Arial Black" panose="020B0604020202020204" pitchFamily="34" charset="0"/>
            </a:endParaRPr>
          </a:p>
        </p:txBody>
      </p:sp>
      <p:sp>
        <p:nvSpPr>
          <p:cNvPr id="53" name="TextBox 52">
            <a:extLst>
              <a:ext uri="{FF2B5EF4-FFF2-40B4-BE49-F238E27FC236}">
                <a16:creationId xmlns:a16="http://schemas.microsoft.com/office/drawing/2014/main" id="{DEAA4062-0844-4B66-BF26-E71187B07F04}"/>
              </a:ext>
            </a:extLst>
          </p:cNvPr>
          <p:cNvSpPr txBox="1"/>
          <p:nvPr/>
        </p:nvSpPr>
        <p:spPr>
          <a:xfrm>
            <a:off x="5720566" y="4820860"/>
            <a:ext cx="3797300" cy="400110"/>
          </a:xfrm>
          <a:prstGeom prst="rect">
            <a:avLst/>
          </a:prstGeom>
          <a:noFill/>
        </p:spPr>
        <p:txBody>
          <a:bodyPr wrap="square">
            <a:spAutoFit/>
          </a:bodyPr>
          <a:lstStyle/>
          <a:p>
            <a:pPr algn="r"/>
            <a:r>
              <a:rPr lang="en-US" sz="2000" b="1" i="1" spc="-80" dirty="0">
                <a:solidFill>
                  <a:srgbClr val="0569AC"/>
                </a:solidFill>
                <a:effectLst/>
                <a:latin typeface="Arial Black" panose="020B0604020202020204" pitchFamily="34" charset="0"/>
                <a:ea typeface="Calibri" panose="020F0502020204030204" pitchFamily="34" charset="0"/>
                <a:cs typeface="Arial Black" panose="020B0604020202020204" pitchFamily="34" charset="0"/>
              </a:rPr>
              <a:t>Increased cyber-risks</a:t>
            </a:r>
            <a:endParaRPr lang="en-US" sz="2000" b="1" i="1" spc="-80" dirty="0">
              <a:solidFill>
                <a:srgbClr val="0569AC"/>
              </a:solidFill>
              <a:latin typeface="Arial Black" panose="020B0604020202020204" pitchFamily="34" charset="0"/>
              <a:cs typeface="Arial Black" panose="020B0604020202020204" pitchFamily="34" charset="0"/>
            </a:endParaRPr>
          </a:p>
        </p:txBody>
      </p:sp>
      <p:sp>
        <p:nvSpPr>
          <p:cNvPr id="54" name="TextBox 53">
            <a:extLst>
              <a:ext uri="{FF2B5EF4-FFF2-40B4-BE49-F238E27FC236}">
                <a16:creationId xmlns:a16="http://schemas.microsoft.com/office/drawing/2014/main" id="{0D0ECCD3-A801-5379-F2A8-D669D26A7F7E}"/>
              </a:ext>
            </a:extLst>
          </p:cNvPr>
          <p:cNvSpPr txBox="1"/>
          <p:nvPr/>
        </p:nvSpPr>
        <p:spPr>
          <a:xfrm>
            <a:off x="5720566" y="5672835"/>
            <a:ext cx="3797300" cy="400110"/>
          </a:xfrm>
          <a:prstGeom prst="rect">
            <a:avLst/>
          </a:prstGeom>
          <a:noFill/>
        </p:spPr>
        <p:txBody>
          <a:bodyPr wrap="square">
            <a:spAutoFit/>
          </a:bodyPr>
          <a:lstStyle/>
          <a:p>
            <a:pPr algn="r"/>
            <a:r>
              <a:rPr lang="en-US" sz="2000" b="1" i="1" spc="-80" dirty="0">
                <a:solidFill>
                  <a:srgbClr val="0569AC"/>
                </a:solidFill>
                <a:effectLst/>
                <a:latin typeface="Arial Black" panose="020B0604020202020204" pitchFamily="34" charset="0"/>
                <a:ea typeface="Calibri" panose="020F0502020204030204" pitchFamily="34" charset="0"/>
                <a:cs typeface="Arial Black" panose="020B0604020202020204" pitchFamily="34" charset="0"/>
              </a:rPr>
              <a:t>Resistance to change</a:t>
            </a:r>
            <a:endParaRPr lang="en-US" sz="2000" b="1" i="1" spc="-80" dirty="0">
              <a:solidFill>
                <a:srgbClr val="0569AC"/>
              </a:solidFill>
              <a:latin typeface="Arial Black" panose="020B0604020202020204" pitchFamily="34" charset="0"/>
              <a:cs typeface="Arial Black" panose="020B0604020202020204" pitchFamily="34" charset="0"/>
            </a:endParaRPr>
          </a:p>
        </p:txBody>
      </p:sp>
      <p:cxnSp>
        <p:nvCxnSpPr>
          <p:cNvPr id="57" name="Straight Connector 56">
            <a:extLst>
              <a:ext uri="{FF2B5EF4-FFF2-40B4-BE49-F238E27FC236}">
                <a16:creationId xmlns:a16="http://schemas.microsoft.com/office/drawing/2014/main" id="{33F579C5-5933-DEF0-7416-19AA57CF16A1}"/>
              </a:ext>
            </a:extLst>
          </p:cNvPr>
          <p:cNvCxnSpPr>
            <a:cxnSpLocks/>
          </p:cNvCxnSpPr>
          <p:nvPr/>
        </p:nvCxnSpPr>
        <p:spPr>
          <a:xfrm flipH="1">
            <a:off x="10185400" y="-13447"/>
            <a:ext cx="11566" cy="6965576"/>
          </a:xfrm>
          <a:prstGeom prst="line">
            <a:avLst/>
          </a:prstGeom>
          <a:ln w="57150">
            <a:solidFill>
              <a:srgbClr val="0569AC"/>
            </a:solidFill>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3ADACB52-C0D0-352D-66F8-B59A8DEEAF51}"/>
              </a:ext>
            </a:extLst>
          </p:cNvPr>
          <p:cNvSpPr>
            <a:spLocks noChangeAspect="1"/>
          </p:cNvSpPr>
          <p:nvPr/>
        </p:nvSpPr>
        <p:spPr>
          <a:xfrm rot="2107483">
            <a:off x="10058053" y="2375019"/>
            <a:ext cx="277827" cy="274320"/>
          </a:xfrm>
          <a:prstGeom prst="ellipse">
            <a:avLst/>
          </a:prstGeom>
          <a:solidFill>
            <a:srgbClr val="ABD037"/>
          </a:solidFill>
          <a:ln>
            <a:solidFill>
              <a:srgbClr val="ABD037"/>
            </a:solidFill>
          </a:ln>
          <a:effectLst>
            <a:outerShdw blurRad="224062" dist="50800" dir="2940000" algn="ctr" rotWithShape="0">
              <a:srgbClr val="000000">
                <a:alpha val="27799"/>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BD781E09-35AC-E774-0E89-5BB4ED4BA392}"/>
              </a:ext>
            </a:extLst>
          </p:cNvPr>
          <p:cNvSpPr>
            <a:spLocks noChangeAspect="1"/>
          </p:cNvSpPr>
          <p:nvPr/>
        </p:nvSpPr>
        <p:spPr>
          <a:xfrm rot="2107483">
            <a:off x="10058053" y="3251551"/>
            <a:ext cx="277827" cy="274320"/>
          </a:xfrm>
          <a:prstGeom prst="ellipse">
            <a:avLst/>
          </a:prstGeom>
          <a:solidFill>
            <a:srgbClr val="ABD037"/>
          </a:solidFill>
          <a:ln>
            <a:solidFill>
              <a:srgbClr val="ABD037"/>
            </a:solidFill>
          </a:ln>
          <a:effectLst>
            <a:outerShdw blurRad="224062" dist="50800" dir="2940000" algn="ctr" rotWithShape="0">
              <a:srgbClr val="000000">
                <a:alpha val="27799"/>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7781BFE1-946E-FD29-B968-FDACC7ABAB74}"/>
              </a:ext>
            </a:extLst>
          </p:cNvPr>
          <p:cNvSpPr>
            <a:spLocks noChangeAspect="1"/>
          </p:cNvSpPr>
          <p:nvPr/>
        </p:nvSpPr>
        <p:spPr>
          <a:xfrm rot="2107483">
            <a:off x="10046487" y="4033024"/>
            <a:ext cx="277827" cy="274320"/>
          </a:xfrm>
          <a:prstGeom prst="ellipse">
            <a:avLst/>
          </a:prstGeom>
          <a:solidFill>
            <a:srgbClr val="ABD037"/>
          </a:solidFill>
          <a:ln>
            <a:solidFill>
              <a:srgbClr val="ABD037"/>
            </a:solidFill>
          </a:ln>
          <a:effectLst>
            <a:outerShdw blurRad="224062" dist="50800" dir="2940000" algn="ctr" rotWithShape="0">
              <a:srgbClr val="000000">
                <a:alpha val="27799"/>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F5012CE6-B35A-3294-3BDE-A7853EFC8500}"/>
              </a:ext>
            </a:extLst>
          </p:cNvPr>
          <p:cNvSpPr>
            <a:spLocks noChangeAspect="1"/>
          </p:cNvSpPr>
          <p:nvPr/>
        </p:nvSpPr>
        <p:spPr>
          <a:xfrm rot="2107483">
            <a:off x="10046486" y="4883755"/>
            <a:ext cx="277827" cy="274320"/>
          </a:xfrm>
          <a:prstGeom prst="ellipse">
            <a:avLst/>
          </a:prstGeom>
          <a:solidFill>
            <a:srgbClr val="ABD037"/>
          </a:solidFill>
          <a:ln>
            <a:solidFill>
              <a:srgbClr val="ABD037"/>
            </a:solidFill>
          </a:ln>
          <a:effectLst>
            <a:outerShdw blurRad="224062" dist="50800" dir="2940000" algn="ctr" rotWithShape="0">
              <a:srgbClr val="000000">
                <a:alpha val="27799"/>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DBF32D5-A6B1-599C-4A29-0F9E277019E1}"/>
              </a:ext>
            </a:extLst>
          </p:cNvPr>
          <p:cNvSpPr>
            <a:spLocks noChangeAspect="1"/>
          </p:cNvSpPr>
          <p:nvPr/>
        </p:nvSpPr>
        <p:spPr>
          <a:xfrm rot="2107483">
            <a:off x="10046485" y="5720329"/>
            <a:ext cx="277827" cy="274320"/>
          </a:xfrm>
          <a:prstGeom prst="ellipse">
            <a:avLst/>
          </a:prstGeom>
          <a:solidFill>
            <a:srgbClr val="ABD037"/>
          </a:solidFill>
          <a:ln>
            <a:solidFill>
              <a:srgbClr val="ABD037"/>
            </a:solidFill>
          </a:ln>
          <a:effectLst>
            <a:outerShdw blurRad="224062" dist="50800" dir="2940000" algn="ctr" rotWithShape="0">
              <a:srgbClr val="000000">
                <a:alpha val="27799"/>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a:extLst>
              <a:ext uri="{FF2B5EF4-FFF2-40B4-BE49-F238E27FC236}">
                <a16:creationId xmlns:a16="http://schemas.microsoft.com/office/drawing/2014/main" id="{12020062-23F6-95C3-381B-5CDD2D6C03D8}"/>
              </a:ext>
            </a:extLst>
          </p:cNvPr>
          <p:cNvSpPr/>
          <p:nvPr/>
        </p:nvSpPr>
        <p:spPr>
          <a:xfrm>
            <a:off x="1" y="2744821"/>
            <a:ext cx="4900165" cy="4153519"/>
          </a:xfrm>
          <a:custGeom>
            <a:avLst/>
            <a:gdLst>
              <a:gd name="connsiteX0" fmla="*/ 2123695 w 4900165"/>
              <a:gd name="connsiteY0" fmla="*/ 0 h 4153519"/>
              <a:gd name="connsiteX1" fmla="*/ 4900165 w 4900165"/>
              <a:gd name="connsiteY1" fmla="*/ 2776470 h 4153519"/>
              <a:gd name="connsiteX2" fmla="*/ 4565060 w 4900165"/>
              <a:gd name="connsiteY2" fmla="*/ 4099900 h 4153519"/>
              <a:gd name="connsiteX3" fmla="*/ 4532486 w 4900165"/>
              <a:gd name="connsiteY3" fmla="*/ 4153519 h 4153519"/>
              <a:gd name="connsiteX4" fmla="*/ 0 w 4900165"/>
              <a:gd name="connsiteY4" fmla="*/ 4153519 h 4153519"/>
              <a:gd name="connsiteX5" fmla="*/ 0 w 4900165"/>
              <a:gd name="connsiteY5" fmla="*/ 989731 h 4153519"/>
              <a:gd name="connsiteX6" fmla="*/ 160434 w 4900165"/>
              <a:gd name="connsiteY6" fmla="*/ 813209 h 4153519"/>
              <a:gd name="connsiteX7" fmla="*/ 2123695 w 4900165"/>
              <a:gd name="connsiteY7" fmla="*/ 0 h 415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165" h="4153519">
                <a:moveTo>
                  <a:pt x="2123695" y="0"/>
                </a:moveTo>
                <a:cubicBezTo>
                  <a:pt x="3657097" y="0"/>
                  <a:pt x="4900165" y="1243068"/>
                  <a:pt x="4900165" y="2776470"/>
                </a:cubicBezTo>
                <a:cubicBezTo>
                  <a:pt x="4900165" y="3255658"/>
                  <a:pt x="4778772" y="3706494"/>
                  <a:pt x="4565060" y="4099900"/>
                </a:cubicBezTo>
                <a:lnTo>
                  <a:pt x="4532486" y="4153519"/>
                </a:lnTo>
                <a:lnTo>
                  <a:pt x="0" y="4153519"/>
                </a:lnTo>
                <a:lnTo>
                  <a:pt x="0" y="989731"/>
                </a:lnTo>
                <a:lnTo>
                  <a:pt x="160434" y="813209"/>
                </a:lnTo>
                <a:cubicBezTo>
                  <a:pt x="662877" y="310767"/>
                  <a:pt x="1356994" y="0"/>
                  <a:pt x="2123695" y="0"/>
                </a:cubicBezTo>
                <a:close/>
              </a:path>
            </a:pathLst>
          </a:custGeom>
          <a:solidFill>
            <a:srgbClr val="0569AC"/>
          </a:solidFill>
          <a:ln>
            <a:solidFill>
              <a:srgbClr val="0569AC"/>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40ACCC15-0B9E-00E3-98C5-890339C2CC5F}"/>
              </a:ext>
            </a:extLst>
          </p:cNvPr>
          <p:cNvSpPr txBox="1"/>
          <p:nvPr/>
        </p:nvSpPr>
        <p:spPr>
          <a:xfrm>
            <a:off x="2219959" y="802352"/>
            <a:ext cx="7264157" cy="677108"/>
          </a:xfrm>
          <a:prstGeom prst="rect">
            <a:avLst/>
          </a:prstGeom>
          <a:noFill/>
        </p:spPr>
        <p:txBody>
          <a:bodyPr wrap="square">
            <a:spAutoFit/>
          </a:bodyPr>
          <a:lstStyle/>
          <a:p>
            <a:pPr algn="ctr"/>
            <a:r>
              <a:rPr lang="en-US" sz="3800" b="1" i="1" spc="-150" dirty="0">
                <a:solidFill>
                  <a:srgbClr val="0569AC"/>
                </a:solidFill>
                <a:effectLst>
                  <a:outerShdw sx="1000" sy="1000" algn="ctr" rotWithShape="0">
                    <a:srgbClr val="000000"/>
                  </a:outerShdw>
                </a:effectLst>
                <a:latin typeface="Arial Black" panose="020B0604020202020204" pitchFamily="34" charset="0"/>
                <a:cs typeface="Arial Black" panose="020B0604020202020204" pitchFamily="34" charset="0"/>
              </a:rPr>
              <a:t>DIGITAL TRANSFORMATION</a:t>
            </a:r>
            <a:endParaRPr lang="en-US" sz="3800" b="1" i="1" spc="-150" dirty="0">
              <a:solidFill>
                <a:srgbClr val="0569AC"/>
              </a:solidFill>
              <a:effectLst>
                <a:outerShdw sx="98507" sy="98507" algn="ctr" rotWithShape="0">
                  <a:srgbClr val="000000"/>
                </a:outerShdw>
              </a:effectLst>
              <a:latin typeface="Arial Black" panose="020B0604020202020204" pitchFamily="34" charset="0"/>
              <a:cs typeface="Arial Black" panose="020B0604020202020204" pitchFamily="34" charset="0"/>
            </a:endParaRPr>
          </a:p>
        </p:txBody>
      </p:sp>
      <p:pic>
        <p:nvPicPr>
          <p:cNvPr id="10" name="Picture 9" descr="A person holding a computer&#10;&#10;Description automatically generated">
            <a:extLst>
              <a:ext uri="{FF2B5EF4-FFF2-40B4-BE49-F238E27FC236}">
                <a16:creationId xmlns:a16="http://schemas.microsoft.com/office/drawing/2014/main" id="{D83BF276-E4D3-CEEF-19F2-733A95881FB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479459"/>
            <a:ext cx="5164604" cy="5455867"/>
          </a:xfrm>
          <a:prstGeom prst="rect">
            <a:avLst/>
          </a:prstGeom>
        </p:spPr>
      </p:pic>
    </p:spTree>
    <p:extLst>
      <p:ext uri="{BB962C8B-B14F-4D97-AF65-F5344CB8AC3E}">
        <p14:creationId xmlns:p14="http://schemas.microsoft.com/office/powerpoint/2010/main" val="36673890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267DA69-4C09-1CEF-0790-5BB16BFB3BA8}"/>
              </a:ext>
            </a:extLst>
          </p:cNvPr>
          <p:cNvSpPr/>
          <p:nvPr/>
        </p:nvSpPr>
        <p:spPr>
          <a:xfrm>
            <a:off x="224009" y="182364"/>
            <a:ext cx="11742641" cy="6470970"/>
          </a:xfrm>
          <a:prstGeom prst="rect">
            <a:avLst/>
          </a:prstGeom>
          <a:solidFill>
            <a:srgbClr val="E7E7E8"/>
          </a:solidFill>
          <a:ln>
            <a:solidFill>
              <a:srgbClr val="E7E7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id="{3427C03A-93CA-9251-8991-CF8073A21ED8}"/>
              </a:ext>
            </a:extLst>
          </p:cNvPr>
          <p:cNvSpPr/>
          <p:nvPr/>
        </p:nvSpPr>
        <p:spPr>
          <a:xfrm flipH="1">
            <a:off x="224011" y="4577888"/>
            <a:ext cx="11742640" cy="2075445"/>
          </a:xfrm>
          <a:prstGeom prst="rtTriangle">
            <a:avLst/>
          </a:prstGeom>
          <a:solidFill>
            <a:srgbClr val="ABD037"/>
          </a:solidFill>
          <a:ln>
            <a:solidFill>
              <a:srgbClr val="ABD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3083D83-8EE6-9DC0-6348-FB973E0B0153}"/>
              </a:ext>
            </a:extLst>
          </p:cNvPr>
          <p:cNvSpPr/>
          <p:nvPr/>
        </p:nvSpPr>
        <p:spPr>
          <a:xfrm>
            <a:off x="1934281" y="1512423"/>
            <a:ext cx="6429676" cy="1588195"/>
          </a:xfrm>
          <a:prstGeom prst="rect">
            <a:avLst/>
          </a:prstGeom>
          <a:solidFill>
            <a:srgbClr val="ABD037"/>
          </a:solidFill>
          <a:ln>
            <a:solidFill>
              <a:srgbClr val="ABD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2A34D1A-3FEB-56AC-BA27-11D5623C265B}"/>
              </a:ext>
            </a:extLst>
          </p:cNvPr>
          <p:cNvSpPr txBox="1"/>
          <p:nvPr/>
        </p:nvSpPr>
        <p:spPr>
          <a:xfrm>
            <a:off x="9133708" y="5153507"/>
            <a:ext cx="2545340" cy="1200329"/>
          </a:xfrm>
          <a:prstGeom prst="rect">
            <a:avLst/>
          </a:prstGeom>
          <a:noFill/>
        </p:spPr>
        <p:txBody>
          <a:bodyPr wrap="square">
            <a:spAutoFit/>
          </a:bodyPr>
          <a:lstStyle/>
          <a:p>
            <a:pPr marL="0" marR="0" algn="r">
              <a:spcBef>
                <a:spcPts val="0"/>
              </a:spcBef>
              <a:spcAft>
                <a:spcPts val="0"/>
              </a:spcAft>
            </a:pPr>
            <a:r>
              <a:rPr lang="en-US" dirty="0">
                <a:solidFill>
                  <a:schemeClr val="bg1"/>
                </a:solidFill>
                <a:effectLst/>
                <a:latin typeface="Arial" panose="020B0604020202020204" pitchFamily="34" charset="0"/>
                <a:ea typeface="Calibri" panose="020F0502020204030204" pitchFamily="34" charset="0"/>
                <a:cs typeface="Arial" panose="020B0604020202020204" pitchFamily="34" charset="0"/>
              </a:rPr>
              <a:t>[NAME] </a:t>
            </a:r>
          </a:p>
          <a:p>
            <a:pPr marL="0" marR="0" algn="r">
              <a:spcBef>
                <a:spcPts val="0"/>
              </a:spcBef>
              <a:spcAft>
                <a:spcPts val="0"/>
              </a:spcAft>
            </a:pPr>
            <a:r>
              <a:rPr lang="en-US" dirty="0">
                <a:solidFill>
                  <a:schemeClr val="bg1"/>
                </a:solidFill>
                <a:effectLst/>
                <a:latin typeface="Arial" panose="020B0604020202020204" pitchFamily="34" charset="0"/>
                <a:ea typeface="Calibri" panose="020F0502020204030204" pitchFamily="34" charset="0"/>
                <a:cs typeface="Arial" panose="020B0604020202020204" pitchFamily="34" charset="0"/>
              </a:rPr>
              <a:t>[JOB TITLE] </a:t>
            </a:r>
          </a:p>
          <a:p>
            <a:pPr marL="0" marR="0" algn="r">
              <a:spcBef>
                <a:spcPts val="0"/>
              </a:spcBef>
              <a:spcAft>
                <a:spcPts val="0"/>
              </a:spcAft>
            </a:pPr>
            <a:r>
              <a:rPr lang="en-US" dirty="0">
                <a:solidFill>
                  <a:schemeClr val="bg1"/>
                </a:solidFill>
                <a:effectLst/>
                <a:latin typeface="Arial" panose="020B0604020202020204" pitchFamily="34" charset="0"/>
                <a:ea typeface="Calibri" panose="020F0502020204030204" pitchFamily="34" charset="0"/>
                <a:cs typeface="Arial" panose="020B0604020202020204" pitchFamily="34" charset="0"/>
              </a:rPr>
              <a:t>[EMAIL ID] </a:t>
            </a:r>
          </a:p>
          <a:p>
            <a:pPr algn="r"/>
            <a:r>
              <a:rPr lang="en-US" dirty="0">
                <a:solidFill>
                  <a:schemeClr val="bg1"/>
                </a:solidFill>
                <a:effectLst/>
                <a:latin typeface="Arial" panose="020B0604020202020204" pitchFamily="34" charset="0"/>
                <a:ea typeface="Calibri" panose="020F0502020204030204" pitchFamily="34" charset="0"/>
                <a:cs typeface="Arial" panose="020B0604020202020204" pitchFamily="34" charset="0"/>
              </a:rPr>
              <a:t>[COMPANY TITLE]</a:t>
            </a:r>
            <a:r>
              <a:rPr lang="en-US" dirty="0">
                <a:solidFill>
                  <a:schemeClr val="bg1"/>
                </a:solidFill>
                <a:effectLst/>
                <a:latin typeface="Arial" panose="020B0604020202020204" pitchFamily="34" charset="0"/>
                <a:cs typeface="Arial" panose="020B0604020202020204" pitchFamily="34" charset="0"/>
              </a:rPr>
              <a:t> </a:t>
            </a:r>
            <a:endParaRPr lang="en-US"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F8C7DA6-A2AF-DBF7-7DBA-835130937031}"/>
              </a:ext>
            </a:extLst>
          </p:cNvPr>
          <p:cNvSpPr txBox="1"/>
          <p:nvPr/>
        </p:nvSpPr>
        <p:spPr>
          <a:xfrm>
            <a:off x="2434806" y="1678706"/>
            <a:ext cx="5428625" cy="1200329"/>
          </a:xfrm>
          <a:prstGeom prst="rect">
            <a:avLst/>
          </a:prstGeom>
          <a:noFill/>
        </p:spPr>
        <p:txBody>
          <a:bodyPr wrap="square">
            <a:spAutoFit/>
          </a:bodyPr>
          <a:lstStyle/>
          <a:p>
            <a:r>
              <a:rPr lang="en-US" sz="3600" b="1" i="1" spc="-150" dirty="0">
                <a:solidFill>
                  <a:srgbClr val="0569AC"/>
                </a:solidFill>
                <a:latin typeface="Arial Black" panose="020B0604020202020204" pitchFamily="34" charset="0"/>
                <a:cs typeface="Arial Black" panose="020B0604020202020204" pitchFamily="34" charset="0"/>
              </a:rPr>
              <a:t>Digital transformation is an ongoing journey. </a:t>
            </a:r>
          </a:p>
        </p:txBody>
      </p:sp>
      <p:sp>
        <p:nvSpPr>
          <p:cNvPr id="11" name="Rectangle 10">
            <a:extLst>
              <a:ext uri="{FF2B5EF4-FFF2-40B4-BE49-F238E27FC236}">
                <a16:creationId xmlns:a16="http://schemas.microsoft.com/office/drawing/2014/main" id="{9688EE01-79BF-0438-63D6-B9F01AA86C35}"/>
              </a:ext>
            </a:extLst>
          </p:cNvPr>
          <p:cNvSpPr/>
          <p:nvPr/>
        </p:nvSpPr>
        <p:spPr>
          <a:xfrm>
            <a:off x="4457784" y="2966776"/>
            <a:ext cx="5735171" cy="1210235"/>
          </a:xfrm>
          <a:prstGeom prst="rect">
            <a:avLst/>
          </a:prstGeom>
          <a:solidFill>
            <a:srgbClr val="0569AC"/>
          </a:solidFill>
          <a:ln>
            <a:solidFill>
              <a:srgbClr val="0569AC"/>
            </a:solidFill>
          </a:ln>
          <a:effectLst>
            <a:outerShdw blurRad="210714" dist="173601" dir="2329350" sx="100771" sy="100771" algn="ctr" rotWithShape="0">
              <a:schemeClr val="bg2">
                <a:lumMod val="25000"/>
                <a:alpha val="26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61FDB52-5EF6-6B66-17B0-585E436E05B4}"/>
              </a:ext>
            </a:extLst>
          </p:cNvPr>
          <p:cNvSpPr txBox="1"/>
          <p:nvPr/>
        </p:nvSpPr>
        <p:spPr>
          <a:xfrm>
            <a:off x="4457784" y="3181883"/>
            <a:ext cx="5735171" cy="1200329"/>
          </a:xfrm>
          <a:prstGeom prst="rect">
            <a:avLst/>
          </a:prstGeom>
          <a:noFill/>
        </p:spPr>
        <p:txBody>
          <a:bodyPr wrap="square">
            <a:spAutoFit/>
          </a:bodyPr>
          <a:lstStyle/>
          <a:p>
            <a:pPr algn="ctr"/>
            <a:r>
              <a:rPr lang="en-US" sz="2400" b="1" i="1" spc="-150" dirty="0">
                <a:solidFill>
                  <a:schemeClr val="bg1"/>
                </a:solidFill>
                <a:latin typeface="Arial Black" panose="020B0604020202020204" pitchFamily="34" charset="0"/>
                <a:cs typeface="Arial Black" panose="020B0604020202020204" pitchFamily="34" charset="0"/>
              </a:rPr>
              <a:t>TAKE CONCRETE STEPS TODAY </a:t>
            </a:r>
          </a:p>
          <a:p>
            <a:pPr algn="ctr"/>
            <a:r>
              <a:rPr lang="en-US" sz="2400" b="1" i="1" spc="-150" dirty="0">
                <a:solidFill>
                  <a:schemeClr val="bg1"/>
                </a:solidFill>
                <a:latin typeface="Arial Black" panose="020B0604020202020204" pitchFamily="34" charset="0"/>
                <a:cs typeface="Arial Black" panose="020B0604020202020204" pitchFamily="34" charset="0"/>
              </a:rPr>
              <a:t>FOR A BRIGHTER TOMORROW.</a:t>
            </a:r>
          </a:p>
          <a:p>
            <a:endParaRPr lang="en-US" sz="2400" b="1" i="1" spc="-150" dirty="0">
              <a:solidFill>
                <a:schemeClr val="bg1"/>
              </a:solidFill>
              <a:latin typeface="Arial Black" panose="020B0604020202020204" pitchFamily="34" charset="0"/>
              <a:cs typeface="Arial Black" panose="020B0604020202020204" pitchFamily="34" charset="0"/>
            </a:endParaRPr>
          </a:p>
        </p:txBody>
      </p:sp>
      <p:pic>
        <p:nvPicPr>
          <p:cNvPr id="13" name="Graphic 12" descr="Shoe footprints with solid fill">
            <a:extLst>
              <a:ext uri="{FF2B5EF4-FFF2-40B4-BE49-F238E27FC236}">
                <a16:creationId xmlns:a16="http://schemas.microsoft.com/office/drawing/2014/main" id="{4D953EB9-6324-C0F5-C9D8-6674904A70C8}"/>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r="48045"/>
          <a:stretch/>
        </p:blipFill>
        <p:spPr>
          <a:xfrm rot="1907813">
            <a:off x="2643231" y="2966963"/>
            <a:ext cx="1025881" cy="1974578"/>
          </a:xfrm>
          <a:prstGeom prst="rect">
            <a:avLst/>
          </a:prstGeom>
          <a:effectLst>
            <a:outerShdw blurRad="281741" dist="215636" dir="4080000" sx="88479" sy="88479" algn="ctr" rotWithShape="0">
              <a:schemeClr val="bg2">
                <a:lumMod val="25000"/>
                <a:alpha val="41000"/>
              </a:schemeClr>
            </a:outerShdw>
          </a:effectLst>
        </p:spPr>
      </p:pic>
      <p:pic>
        <p:nvPicPr>
          <p:cNvPr id="16" name="Graphic 15" descr="Shoe footprints with solid fill">
            <a:extLst>
              <a:ext uri="{FF2B5EF4-FFF2-40B4-BE49-F238E27FC236}">
                <a16:creationId xmlns:a16="http://schemas.microsoft.com/office/drawing/2014/main" id="{140E731A-BD81-9998-5411-5132F04936C1}"/>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47207" r="852"/>
          <a:stretch/>
        </p:blipFill>
        <p:spPr>
          <a:xfrm rot="1907813">
            <a:off x="3398704" y="3501389"/>
            <a:ext cx="1025606" cy="1974578"/>
          </a:xfrm>
          <a:prstGeom prst="rect">
            <a:avLst/>
          </a:prstGeom>
          <a:effectLst>
            <a:outerShdw blurRad="281741" dist="215636" dir="4080000" sx="88479" sy="88479" algn="ctr" rotWithShape="0">
              <a:schemeClr val="bg2">
                <a:lumMod val="25000"/>
                <a:alpha val="41000"/>
              </a:schemeClr>
            </a:outerShdw>
          </a:effectLst>
        </p:spPr>
      </p:pic>
    </p:spTree>
    <p:extLst>
      <p:ext uri="{BB962C8B-B14F-4D97-AF65-F5344CB8AC3E}">
        <p14:creationId xmlns:p14="http://schemas.microsoft.com/office/powerpoint/2010/main" val="20199794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F1CEDEA-1C8C-E090-E995-52D00CBA467C}"/>
              </a:ext>
            </a:extLst>
          </p:cNvPr>
          <p:cNvSpPr/>
          <p:nvPr/>
        </p:nvSpPr>
        <p:spPr>
          <a:xfrm>
            <a:off x="0" y="0"/>
            <a:ext cx="12192000" cy="6858000"/>
          </a:xfrm>
          <a:prstGeom prst="rect">
            <a:avLst/>
          </a:prstGeom>
          <a:solidFill>
            <a:srgbClr val="E7E7E8"/>
          </a:solidFill>
          <a:ln>
            <a:solidFill>
              <a:srgbClr val="E7E7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4B20E8A-6811-6859-91E2-8874C643437B}"/>
              </a:ext>
            </a:extLst>
          </p:cNvPr>
          <p:cNvSpPr txBox="1"/>
          <p:nvPr/>
        </p:nvSpPr>
        <p:spPr>
          <a:xfrm>
            <a:off x="1072683" y="1531575"/>
            <a:ext cx="9237599" cy="4965462"/>
          </a:xfrm>
          <a:prstGeom prst="rect">
            <a:avLst/>
          </a:prstGeom>
          <a:noFill/>
        </p:spPr>
        <p:txBody>
          <a:bodyPr wrap="square">
            <a:spAutoFit/>
          </a:bodyPr>
          <a:lstStyle/>
          <a:p>
            <a:pPr algn="r">
              <a:spcBef>
                <a:spcPts val="400"/>
              </a:spcBef>
            </a:pPr>
            <a:r>
              <a:rPr lang="en-US" b="1" i="1" spc="20" dirty="0">
                <a:solidFill>
                  <a:srgbClr val="0569AC"/>
                </a:solidFill>
                <a:latin typeface="Arial Black" panose="020B0604020202020204" pitchFamily="34" charset="0"/>
                <a:cs typeface="Arial Black" panose="020B0604020202020204" pitchFamily="34" charset="0"/>
              </a:rPr>
              <a:t>What is digital transformation?</a:t>
            </a:r>
          </a:p>
          <a:p>
            <a:pPr algn="r">
              <a:spcBef>
                <a:spcPts val="400"/>
              </a:spcBef>
            </a:pPr>
            <a:endParaRPr lang="en-US" b="1" i="1" spc="20" dirty="0">
              <a:solidFill>
                <a:srgbClr val="0569AC"/>
              </a:solidFill>
              <a:latin typeface="Arial Black" panose="020B0604020202020204" pitchFamily="34" charset="0"/>
              <a:cs typeface="Arial Black" panose="020B0604020202020204" pitchFamily="34" charset="0"/>
            </a:endParaRPr>
          </a:p>
          <a:p>
            <a:pPr algn="r">
              <a:spcBef>
                <a:spcPts val="400"/>
              </a:spcBef>
            </a:pPr>
            <a:r>
              <a:rPr lang="en-US" b="1" i="1" spc="20" dirty="0">
                <a:solidFill>
                  <a:srgbClr val="0569AC"/>
                </a:solidFill>
                <a:latin typeface="Arial Black" panose="020B0604020202020204" pitchFamily="34" charset="0"/>
                <a:cs typeface="Arial Black" panose="020B0604020202020204" pitchFamily="34" charset="0"/>
              </a:rPr>
              <a:t>Why investments in digital transformation are crucial</a:t>
            </a:r>
          </a:p>
          <a:p>
            <a:pPr algn="r">
              <a:spcBef>
                <a:spcPts val="400"/>
              </a:spcBef>
            </a:pPr>
            <a:endParaRPr lang="en-US" b="1" i="1" spc="20" dirty="0">
              <a:solidFill>
                <a:srgbClr val="0569AC"/>
              </a:solidFill>
              <a:latin typeface="Arial Black" panose="020B0604020202020204" pitchFamily="34" charset="0"/>
              <a:cs typeface="Arial Black" panose="020B0604020202020204" pitchFamily="34" charset="0"/>
            </a:endParaRPr>
          </a:p>
          <a:p>
            <a:pPr algn="r">
              <a:spcBef>
                <a:spcPts val="400"/>
              </a:spcBef>
            </a:pPr>
            <a:r>
              <a:rPr lang="en-US" b="1" i="1" spc="20" dirty="0">
                <a:solidFill>
                  <a:srgbClr val="0569AC"/>
                </a:solidFill>
                <a:latin typeface="Arial Black" panose="020B0604020202020204" pitchFamily="34" charset="0"/>
                <a:cs typeface="Arial Black" panose="020B0604020202020204" pitchFamily="34" charset="0"/>
              </a:rPr>
              <a:t>Benefits of digital transformation</a:t>
            </a:r>
          </a:p>
          <a:p>
            <a:pPr algn="r">
              <a:spcBef>
                <a:spcPts val="400"/>
              </a:spcBef>
            </a:pPr>
            <a:endParaRPr lang="en-US" b="1" i="1" spc="20" dirty="0">
              <a:solidFill>
                <a:srgbClr val="0569AC"/>
              </a:solidFill>
              <a:latin typeface="Arial Black" panose="020B0604020202020204" pitchFamily="34" charset="0"/>
              <a:cs typeface="Arial Black" panose="020B0604020202020204" pitchFamily="34" charset="0"/>
            </a:endParaRPr>
          </a:p>
          <a:p>
            <a:pPr algn="r">
              <a:spcBef>
                <a:spcPts val="400"/>
              </a:spcBef>
            </a:pPr>
            <a:r>
              <a:rPr lang="en-US" b="1" i="1" spc="20" dirty="0">
                <a:solidFill>
                  <a:srgbClr val="0569AC"/>
                </a:solidFill>
                <a:latin typeface="Arial Black" panose="020B0604020202020204" pitchFamily="34" charset="0"/>
                <a:cs typeface="Arial Black" panose="020B0604020202020204" pitchFamily="34" charset="0"/>
              </a:rPr>
              <a:t>Business risks of avoiding digital transformation</a:t>
            </a:r>
          </a:p>
          <a:p>
            <a:pPr algn="r">
              <a:spcBef>
                <a:spcPts val="400"/>
              </a:spcBef>
            </a:pPr>
            <a:endParaRPr lang="en-US" b="1" i="1" spc="20" dirty="0">
              <a:solidFill>
                <a:srgbClr val="0569AC"/>
              </a:solidFill>
              <a:latin typeface="Arial Black" panose="020B0604020202020204" pitchFamily="34" charset="0"/>
              <a:cs typeface="Arial Black" panose="020B0604020202020204" pitchFamily="34" charset="0"/>
            </a:endParaRPr>
          </a:p>
          <a:p>
            <a:pPr algn="r">
              <a:spcBef>
                <a:spcPts val="400"/>
              </a:spcBef>
            </a:pPr>
            <a:r>
              <a:rPr lang="en-US" b="1" i="1" spc="20" dirty="0">
                <a:solidFill>
                  <a:srgbClr val="0569AC"/>
                </a:solidFill>
                <a:latin typeface="Arial Black" panose="020B0604020202020204" pitchFamily="34" charset="0"/>
                <a:cs typeface="Arial Black" panose="020B0604020202020204" pitchFamily="34" charset="0"/>
              </a:rPr>
              <a:t>Identifying strategic investment areas </a:t>
            </a:r>
          </a:p>
          <a:p>
            <a:pPr algn="r">
              <a:spcBef>
                <a:spcPts val="400"/>
              </a:spcBef>
            </a:pPr>
            <a:endParaRPr lang="en-US" b="1" i="1" spc="20" dirty="0">
              <a:solidFill>
                <a:srgbClr val="0569AC"/>
              </a:solidFill>
              <a:latin typeface="Arial Black" panose="020B0604020202020204" pitchFamily="34" charset="0"/>
              <a:cs typeface="Arial Black" panose="020B0604020202020204" pitchFamily="34" charset="0"/>
            </a:endParaRPr>
          </a:p>
          <a:p>
            <a:pPr algn="r">
              <a:spcBef>
                <a:spcPts val="400"/>
              </a:spcBef>
            </a:pPr>
            <a:r>
              <a:rPr lang="en-US" b="1" i="1" spc="20" dirty="0">
                <a:solidFill>
                  <a:srgbClr val="0569AC"/>
                </a:solidFill>
                <a:latin typeface="Arial Black" panose="020B0604020202020204" pitchFamily="34" charset="0"/>
                <a:cs typeface="Arial Black" panose="020B0604020202020204" pitchFamily="34" charset="0"/>
              </a:rPr>
              <a:t>Key steps to launching a successful initiative</a:t>
            </a:r>
          </a:p>
          <a:p>
            <a:pPr algn="r">
              <a:spcBef>
                <a:spcPts val="400"/>
              </a:spcBef>
            </a:pPr>
            <a:endParaRPr lang="en-US" b="1" i="1" spc="20" dirty="0">
              <a:solidFill>
                <a:srgbClr val="0569AC"/>
              </a:solidFill>
              <a:latin typeface="Arial Black" panose="020B0604020202020204" pitchFamily="34" charset="0"/>
              <a:cs typeface="Arial Black" panose="020B0604020202020204" pitchFamily="34" charset="0"/>
            </a:endParaRPr>
          </a:p>
          <a:p>
            <a:pPr algn="r">
              <a:spcBef>
                <a:spcPts val="400"/>
              </a:spcBef>
            </a:pPr>
            <a:r>
              <a:rPr lang="en-US" b="1" i="1" spc="20" dirty="0">
                <a:solidFill>
                  <a:srgbClr val="0569AC"/>
                </a:solidFill>
                <a:latin typeface="Arial Black" panose="020B0604020202020204" pitchFamily="34" charset="0"/>
                <a:cs typeface="Arial Black" panose="020B0604020202020204" pitchFamily="34" charset="0"/>
              </a:rPr>
              <a:t>Best practices for ensuring a successful digital transformation</a:t>
            </a:r>
          </a:p>
          <a:p>
            <a:pPr algn="r">
              <a:spcBef>
                <a:spcPts val="400"/>
              </a:spcBef>
            </a:pPr>
            <a:endParaRPr lang="en-US" b="1" i="1" spc="20" dirty="0">
              <a:solidFill>
                <a:srgbClr val="0569AC"/>
              </a:solidFill>
              <a:latin typeface="Arial Black" panose="020B0604020202020204" pitchFamily="34" charset="0"/>
              <a:cs typeface="Arial Black" panose="020B0604020202020204" pitchFamily="34" charset="0"/>
            </a:endParaRPr>
          </a:p>
          <a:p>
            <a:pPr algn="r">
              <a:spcBef>
                <a:spcPts val="400"/>
              </a:spcBef>
            </a:pPr>
            <a:r>
              <a:rPr lang="en-US" b="1" i="1" spc="20" dirty="0">
                <a:solidFill>
                  <a:srgbClr val="0569AC"/>
                </a:solidFill>
                <a:latin typeface="Arial Black" panose="020B0604020202020204" pitchFamily="34" charset="0"/>
                <a:cs typeface="Arial Black" panose="020B0604020202020204" pitchFamily="34" charset="0"/>
              </a:rPr>
              <a:t>Overcoming roadblocks to digital transformation</a:t>
            </a:r>
          </a:p>
        </p:txBody>
      </p:sp>
      <p:cxnSp>
        <p:nvCxnSpPr>
          <p:cNvPr id="19" name="Straight Connector 18">
            <a:extLst>
              <a:ext uri="{FF2B5EF4-FFF2-40B4-BE49-F238E27FC236}">
                <a16:creationId xmlns:a16="http://schemas.microsoft.com/office/drawing/2014/main" id="{2E7C607F-757E-AAEB-3E64-CA63EC298342}"/>
              </a:ext>
            </a:extLst>
          </p:cNvPr>
          <p:cNvCxnSpPr>
            <a:cxnSpLocks/>
          </p:cNvCxnSpPr>
          <p:nvPr/>
        </p:nvCxnSpPr>
        <p:spPr>
          <a:xfrm>
            <a:off x="10949083" y="0"/>
            <a:ext cx="0" cy="6858000"/>
          </a:xfrm>
          <a:prstGeom prst="line">
            <a:avLst/>
          </a:prstGeom>
          <a:ln w="57150">
            <a:solidFill>
              <a:srgbClr val="0569AC"/>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907A1022-C575-022C-8A1C-5978CCA975D5}"/>
              </a:ext>
            </a:extLst>
          </p:cNvPr>
          <p:cNvSpPr>
            <a:spLocks noChangeAspect="1"/>
          </p:cNvSpPr>
          <p:nvPr/>
        </p:nvSpPr>
        <p:spPr>
          <a:xfrm rot="2107483">
            <a:off x="10810170" y="1575372"/>
            <a:ext cx="277827" cy="274320"/>
          </a:xfrm>
          <a:prstGeom prst="ellipse">
            <a:avLst/>
          </a:prstGeom>
          <a:solidFill>
            <a:srgbClr val="ABD037"/>
          </a:solidFill>
          <a:ln>
            <a:solidFill>
              <a:srgbClr val="ABD037"/>
            </a:solidFill>
          </a:ln>
          <a:effectLst>
            <a:outerShdw blurRad="224062" dist="50800" dir="2940000" algn="ctr" rotWithShape="0">
              <a:srgbClr val="000000">
                <a:alpha val="27799"/>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A55B078-8398-E8B7-5AFE-C0946379D454}"/>
              </a:ext>
            </a:extLst>
          </p:cNvPr>
          <p:cNvSpPr>
            <a:spLocks noChangeAspect="1"/>
          </p:cNvSpPr>
          <p:nvPr/>
        </p:nvSpPr>
        <p:spPr>
          <a:xfrm rot="2107483">
            <a:off x="10810171" y="2212669"/>
            <a:ext cx="277827" cy="274320"/>
          </a:xfrm>
          <a:prstGeom prst="ellipse">
            <a:avLst/>
          </a:prstGeom>
          <a:solidFill>
            <a:srgbClr val="ABD037"/>
          </a:solidFill>
          <a:ln>
            <a:solidFill>
              <a:srgbClr val="ABD037"/>
            </a:solidFill>
          </a:ln>
          <a:effectLst>
            <a:outerShdw blurRad="224062" dist="50800" dir="2940000" algn="ctr" rotWithShape="0">
              <a:srgbClr val="000000">
                <a:alpha val="27799"/>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94F30A9-2EBF-D2CA-F799-C6262DB25325}"/>
              </a:ext>
            </a:extLst>
          </p:cNvPr>
          <p:cNvSpPr>
            <a:spLocks noChangeAspect="1"/>
          </p:cNvSpPr>
          <p:nvPr/>
        </p:nvSpPr>
        <p:spPr>
          <a:xfrm rot="2107483">
            <a:off x="10810170" y="2863413"/>
            <a:ext cx="277827" cy="274320"/>
          </a:xfrm>
          <a:prstGeom prst="ellipse">
            <a:avLst/>
          </a:prstGeom>
          <a:solidFill>
            <a:srgbClr val="ABD037"/>
          </a:solidFill>
          <a:ln>
            <a:solidFill>
              <a:srgbClr val="ABD037"/>
            </a:solidFill>
          </a:ln>
          <a:effectLst>
            <a:outerShdw blurRad="224062" dist="50800" dir="2940000" algn="ctr" rotWithShape="0">
              <a:srgbClr val="000000">
                <a:alpha val="27799"/>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2566CF0A-D25E-2D11-84B4-5DD84A3FED25}"/>
              </a:ext>
            </a:extLst>
          </p:cNvPr>
          <p:cNvSpPr>
            <a:spLocks noChangeAspect="1"/>
          </p:cNvSpPr>
          <p:nvPr/>
        </p:nvSpPr>
        <p:spPr>
          <a:xfrm rot="2107483">
            <a:off x="10810169" y="3500710"/>
            <a:ext cx="277827" cy="274320"/>
          </a:xfrm>
          <a:prstGeom prst="ellipse">
            <a:avLst/>
          </a:prstGeom>
          <a:solidFill>
            <a:srgbClr val="ABD037"/>
          </a:solidFill>
          <a:ln>
            <a:solidFill>
              <a:srgbClr val="ABD037"/>
            </a:solidFill>
          </a:ln>
          <a:effectLst>
            <a:outerShdw blurRad="224062" dist="50800" dir="2940000" algn="ctr" rotWithShape="0">
              <a:srgbClr val="000000">
                <a:alpha val="27799"/>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0BB31C02-FC1A-7581-1546-2B6637D76B4D}"/>
              </a:ext>
            </a:extLst>
          </p:cNvPr>
          <p:cNvSpPr>
            <a:spLocks noChangeAspect="1"/>
          </p:cNvSpPr>
          <p:nvPr/>
        </p:nvSpPr>
        <p:spPr>
          <a:xfrm rot="2107483">
            <a:off x="10810168" y="4151454"/>
            <a:ext cx="277827" cy="274320"/>
          </a:xfrm>
          <a:prstGeom prst="ellipse">
            <a:avLst/>
          </a:prstGeom>
          <a:solidFill>
            <a:srgbClr val="ABD037"/>
          </a:solidFill>
          <a:ln>
            <a:solidFill>
              <a:srgbClr val="ABD037"/>
            </a:solidFill>
          </a:ln>
          <a:effectLst>
            <a:outerShdw blurRad="224062" dist="50800" dir="2940000" algn="ctr" rotWithShape="0">
              <a:srgbClr val="000000">
                <a:alpha val="27799"/>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E00F7E69-23DD-23DB-805F-B49ABCDC5737}"/>
              </a:ext>
            </a:extLst>
          </p:cNvPr>
          <p:cNvSpPr>
            <a:spLocks noChangeAspect="1"/>
          </p:cNvSpPr>
          <p:nvPr/>
        </p:nvSpPr>
        <p:spPr>
          <a:xfrm rot="2107483">
            <a:off x="10810169" y="4802198"/>
            <a:ext cx="277827" cy="274320"/>
          </a:xfrm>
          <a:prstGeom prst="ellipse">
            <a:avLst/>
          </a:prstGeom>
          <a:solidFill>
            <a:srgbClr val="ABD037"/>
          </a:solidFill>
          <a:ln>
            <a:solidFill>
              <a:srgbClr val="ABD037"/>
            </a:solidFill>
          </a:ln>
          <a:effectLst>
            <a:outerShdw blurRad="224062" dist="50800" dir="2940000" algn="ctr" rotWithShape="0">
              <a:srgbClr val="000000">
                <a:alpha val="27799"/>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6173EC1-F6E9-ACD2-92D7-30B961C0E017}"/>
              </a:ext>
            </a:extLst>
          </p:cNvPr>
          <p:cNvSpPr>
            <a:spLocks noChangeAspect="1"/>
          </p:cNvSpPr>
          <p:nvPr/>
        </p:nvSpPr>
        <p:spPr>
          <a:xfrm rot="2107483">
            <a:off x="10810169" y="5439495"/>
            <a:ext cx="277827" cy="274320"/>
          </a:xfrm>
          <a:prstGeom prst="ellipse">
            <a:avLst/>
          </a:prstGeom>
          <a:solidFill>
            <a:srgbClr val="ABD037"/>
          </a:solidFill>
          <a:ln>
            <a:solidFill>
              <a:srgbClr val="ABD037"/>
            </a:solidFill>
          </a:ln>
          <a:effectLst>
            <a:outerShdw blurRad="224062" dist="50800" dir="2940000" algn="ctr" rotWithShape="0">
              <a:srgbClr val="000000">
                <a:alpha val="27799"/>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2F171B-0DE0-F265-8FC2-9176607198C5}"/>
              </a:ext>
            </a:extLst>
          </p:cNvPr>
          <p:cNvSpPr>
            <a:spLocks noChangeAspect="1"/>
          </p:cNvSpPr>
          <p:nvPr/>
        </p:nvSpPr>
        <p:spPr>
          <a:xfrm rot="2107483">
            <a:off x="10810169" y="6091670"/>
            <a:ext cx="277827" cy="274320"/>
          </a:xfrm>
          <a:prstGeom prst="ellipse">
            <a:avLst/>
          </a:prstGeom>
          <a:solidFill>
            <a:srgbClr val="ABD037"/>
          </a:solidFill>
          <a:ln>
            <a:solidFill>
              <a:srgbClr val="ABD037"/>
            </a:solidFill>
          </a:ln>
          <a:effectLst>
            <a:outerShdw blurRad="224062" dist="50800" dir="2940000" algn="ctr" rotWithShape="0">
              <a:srgbClr val="000000">
                <a:alpha val="27799"/>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descr="Green paper money flying in the air&#10;&#10;Description automatically generated">
            <a:extLst>
              <a:ext uri="{FF2B5EF4-FFF2-40B4-BE49-F238E27FC236}">
                <a16:creationId xmlns:a16="http://schemas.microsoft.com/office/drawing/2014/main" id="{90216599-87C5-DFF4-E550-AEE32A6C1A7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21018809" flipH="1">
            <a:off x="6831301" y="192544"/>
            <a:ext cx="557621" cy="515625"/>
          </a:xfrm>
          <a:prstGeom prst="rect">
            <a:avLst/>
          </a:prstGeom>
        </p:spPr>
      </p:pic>
      <p:sp>
        <p:nvSpPr>
          <p:cNvPr id="2" name="TextBox 1">
            <a:extLst>
              <a:ext uri="{FF2B5EF4-FFF2-40B4-BE49-F238E27FC236}">
                <a16:creationId xmlns:a16="http://schemas.microsoft.com/office/drawing/2014/main" id="{0272D9FB-5A8F-71C3-85A7-725BB4752123}"/>
              </a:ext>
            </a:extLst>
          </p:cNvPr>
          <p:cNvSpPr txBox="1"/>
          <p:nvPr/>
        </p:nvSpPr>
        <p:spPr>
          <a:xfrm>
            <a:off x="-66039" y="171220"/>
            <a:ext cx="11964390" cy="584775"/>
          </a:xfrm>
          <a:prstGeom prst="rect">
            <a:avLst/>
          </a:prstGeom>
          <a:noFill/>
        </p:spPr>
        <p:txBody>
          <a:bodyPr wrap="square">
            <a:spAutoFit/>
          </a:bodyPr>
          <a:lstStyle/>
          <a:p>
            <a:pPr algn="ctr"/>
            <a:r>
              <a:rPr lang="en-US" sz="3200" b="1" i="1" spc="-150" dirty="0">
                <a:solidFill>
                  <a:srgbClr val="0569AC"/>
                </a:solidFill>
                <a:effectLst>
                  <a:outerShdw sx="1000" sy="1000" algn="ctr" rotWithShape="0">
                    <a:srgbClr val="000000"/>
                  </a:outerShdw>
                </a:effectLst>
                <a:latin typeface="Arial Black" panose="020B0604020202020204" pitchFamily="34" charset="0"/>
                <a:cs typeface="Arial Black" panose="020B0604020202020204" pitchFamily="34" charset="0"/>
              </a:rPr>
              <a:t>Table of</a:t>
            </a:r>
          </a:p>
        </p:txBody>
      </p:sp>
      <p:sp>
        <p:nvSpPr>
          <p:cNvPr id="3" name="TextBox 2">
            <a:extLst>
              <a:ext uri="{FF2B5EF4-FFF2-40B4-BE49-F238E27FC236}">
                <a16:creationId xmlns:a16="http://schemas.microsoft.com/office/drawing/2014/main" id="{00707D04-72B6-8375-B283-9428017C3747}"/>
              </a:ext>
            </a:extLst>
          </p:cNvPr>
          <p:cNvSpPr txBox="1"/>
          <p:nvPr/>
        </p:nvSpPr>
        <p:spPr>
          <a:xfrm>
            <a:off x="-55754" y="601634"/>
            <a:ext cx="11954314" cy="677108"/>
          </a:xfrm>
          <a:prstGeom prst="rect">
            <a:avLst/>
          </a:prstGeom>
          <a:noFill/>
        </p:spPr>
        <p:txBody>
          <a:bodyPr wrap="square">
            <a:spAutoFit/>
          </a:bodyPr>
          <a:lstStyle/>
          <a:p>
            <a:pPr algn="ctr"/>
            <a:r>
              <a:rPr lang="en-US" sz="3800" b="1" i="1" spc="-150" dirty="0">
                <a:solidFill>
                  <a:srgbClr val="0569AC"/>
                </a:solidFill>
                <a:effectLst>
                  <a:outerShdw sx="1000" sy="1000" algn="ctr" rotWithShape="0">
                    <a:srgbClr val="000000"/>
                  </a:outerShdw>
                </a:effectLst>
                <a:latin typeface="Arial Black" panose="020B0604020202020204" pitchFamily="34" charset="0"/>
                <a:cs typeface="Arial Black" panose="020B0604020202020204" pitchFamily="34" charset="0"/>
              </a:rPr>
              <a:t>CONTENTS</a:t>
            </a:r>
            <a:endParaRPr lang="en-US" sz="3800" b="1" i="1" spc="-150" dirty="0">
              <a:solidFill>
                <a:srgbClr val="0569AC"/>
              </a:solidFill>
              <a:effectLst>
                <a:outerShdw sx="98507" sy="98507" algn="ctr" rotWithShape="0">
                  <a:srgbClr val="000000"/>
                </a:outerShdw>
              </a:effectLst>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14263701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B51F71-FD2C-82ED-DDA6-ABD5CBE57FCA}"/>
              </a:ext>
            </a:extLst>
          </p:cNvPr>
          <p:cNvSpPr/>
          <p:nvPr/>
        </p:nvSpPr>
        <p:spPr>
          <a:xfrm>
            <a:off x="0" y="0"/>
            <a:ext cx="12192000" cy="6858000"/>
          </a:xfrm>
          <a:prstGeom prst="rect">
            <a:avLst/>
          </a:prstGeom>
          <a:solidFill>
            <a:srgbClr val="E7E7E8"/>
          </a:solidFill>
          <a:ln>
            <a:solidFill>
              <a:srgbClr val="E7E7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62249F3D-3B2C-5B0A-08D7-6914C6A59556}"/>
              </a:ext>
            </a:extLst>
          </p:cNvPr>
          <p:cNvSpPr/>
          <p:nvPr/>
        </p:nvSpPr>
        <p:spPr>
          <a:xfrm>
            <a:off x="1084881" y="2076585"/>
            <a:ext cx="3107665" cy="3886200"/>
          </a:xfrm>
          <a:prstGeom prst="rect">
            <a:avLst/>
          </a:prstGeom>
          <a:solidFill>
            <a:srgbClr val="ABD037"/>
          </a:solidFill>
          <a:ln w="28575">
            <a:solidFill>
              <a:srgbClr val="ABD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0C41FBF6-0249-4B75-43D4-34DCCEF958BD}"/>
              </a:ext>
            </a:extLst>
          </p:cNvPr>
          <p:cNvSpPr/>
          <p:nvPr/>
        </p:nvSpPr>
        <p:spPr>
          <a:xfrm>
            <a:off x="8101802" y="2076585"/>
            <a:ext cx="3107665" cy="3886200"/>
          </a:xfrm>
          <a:prstGeom prst="rect">
            <a:avLst/>
          </a:prstGeom>
          <a:solidFill>
            <a:srgbClr val="ABD037"/>
          </a:solidFill>
          <a:ln w="28575">
            <a:solidFill>
              <a:srgbClr val="ABD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3E82743D-5783-D917-2AAC-5129202BD120}"/>
              </a:ext>
            </a:extLst>
          </p:cNvPr>
          <p:cNvSpPr/>
          <p:nvPr/>
        </p:nvSpPr>
        <p:spPr>
          <a:xfrm>
            <a:off x="4612839" y="2076584"/>
            <a:ext cx="3107665" cy="3886200"/>
          </a:xfrm>
          <a:prstGeom prst="rect">
            <a:avLst/>
          </a:prstGeom>
          <a:solidFill>
            <a:srgbClr val="ABD037"/>
          </a:solidFill>
          <a:ln w="28575">
            <a:solidFill>
              <a:srgbClr val="ABD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A460E734-55CB-0182-8BE2-89D6960ABBD8}"/>
              </a:ext>
            </a:extLst>
          </p:cNvPr>
          <p:cNvSpPr/>
          <p:nvPr/>
        </p:nvSpPr>
        <p:spPr>
          <a:xfrm>
            <a:off x="950633" y="2205318"/>
            <a:ext cx="3107665" cy="3886200"/>
          </a:xfrm>
          <a:prstGeom prst="rect">
            <a:avLst/>
          </a:prstGeom>
          <a:solidFill>
            <a:schemeClr val="bg1"/>
          </a:solidFill>
          <a:ln w="28575">
            <a:solidFill>
              <a:srgbClr val="ABD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D6797C2F-7375-DE69-DC98-063099FA450F}"/>
              </a:ext>
            </a:extLst>
          </p:cNvPr>
          <p:cNvSpPr/>
          <p:nvPr/>
        </p:nvSpPr>
        <p:spPr>
          <a:xfrm>
            <a:off x="7967554" y="2205318"/>
            <a:ext cx="3107665" cy="3886200"/>
          </a:xfrm>
          <a:prstGeom prst="rect">
            <a:avLst/>
          </a:prstGeom>
          <a:solidFill>
            <a:schemeClr val="bg1"/>
          </a:solidFill>
          <a:ln w="28575">
            <a:solidFill>
              <a:srgbClr val="ABD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38367FE8-F831-D82D-CB7C-23BB24A697C4}"/>
              </a:ext>
            </a:extLst>
          </p:cNvPr>
          <p:cNvSpPr/>
          <p:nvPr/>
        </p:nvSpPr>
        <p:spPr>
          <a:xfrm>
            <a:off x="4478591" y="2205317"/>
            <a:ext cx="3107665" cy="3886200"/>
          </a:xfrm>
          <a:prstGeom prst="rect">
            <a:avLst/>
          </a:prstGeom>
          <a:solidFill>
            <a:schemeClr val="bg1"/>
          </a:solidFill>
          <a:ln w="28575">
            <a:solidFill>
              <a:srgbClr val="ABD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Green paper money flying in the air&#10;&#10;Description automatically generated">
            <a:extLst>
              <a:ext uri="{FF2B5EF4-FFF2-40B4-BE49-F238E27FC236}">
                <a16:creationId xmlns:a16="http://schemas.microsoft.com/office/drawing/2014/main" id="{88FAF770-EC3A-B42B-3FF4-CF0697057CE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357"/>
          <a:stretch/>
        </p:blipFill>
        <p:spPr>
          <a:xfrm rot="20088719">
            <a:off x="7513682" y="234702"/>
            <a:ext cx="974649" cy="723526"/>
          </a:xfrm>
          <a:prstGeom prst="rect">
            <a:avLst/>
          </a:prstGeom>
        </p:spPr>
      </p:pic>
      <p:sp>
        <p:nvSpPr>
          <p:cNvPr id="12" name="TextBox 11">
            <a:extLst>
              <a:ext uri="{FF2B5EF4-FFF2-40B4-BE49-F238E27FC236}">
                <a16:creationId xmlns:a16="http://schemas.microsoft.com/office/drawing/2014/main" id="{A950BEE7-2C91-82E9-885B-BFDA3DD37E2B}"/>
              </a:ext>
            </a:extLst>
          </p:cNvPr>
          <p:cNvSpPr txBox="1"/>
          <p:nvPr/>
        </p:nvSpPr>
        <p:spPr>
          <a:xfrm>
            <a:off x="950634" y="4150949"/>
            <a:ext cx="3107664" cy="1015663"/>
          </a:xfrm>
          <a:prstGeom prst="rect">
            <a:avLst/>
          </a:prstGeom>
          <a:noFill/>
        </p:spPr>
        <p:txBody>
          <a:bodyPr wrap="square">
            <a:spAutoFit/>
          </a:bodyPr>
          <a:lstStyle/>
          <a:p>
            <a:pPr algn="ctr"/>
            <a:r>
              <a:rPr lang="en-US" sz="2000" dirty="0">
                <a:solidFill>
                  <a:srgbClr val="0569AC"/>
                </a:solidFill>
                <a:latin typeface="Arial" panose="020B0604020202020204" pitchFamily="34" charset="0"/>
                <a:cs typeface="Arial" panose="020B0604020202020204" pitchFamily="34" charset="0"/>
              </a:rPr>
              <a:t>Leveraging digital technology to transform your business </a:t>
            </a:r>
          </a:p>
        </p:txBody>
      </p:sp>
      <p:sp>
        <p:nvSpPr>
          <p:cNvPr id="14" name="TextBox 13">
            <a:extLst>
              <a:ext uri="{FF2B5EF4-FFF2-40B4-BE49-F238E27FC236}">
                <a16:creationId xmlns:a16="http://schemas.microsoft.com/office/drawing/2014/main" id="{F1DFEC26-B679-BBF9-BC07-AC17182E7299}"/>
              </a:ext>
            </a:extLst>
          </p:cNvPr>
          <p:cNvSpPr txBox="1"/>
          <p:nvPr/>
        </p:nvSpPr>
        <p:spPr>
          <a:xfrm>
            <a:off x="4456894" y="4173404"/>
            <a:ext cx="3107664" cy="1015663"/>
          </a:xfrm>
          <a:prstGeom prst="rect">
            <a:avLst/>
          </a:prstGeom>
          <a:noFill/>
        </p:spPr>
        <p:txBody>
          <a:bodyPr wrap="square">
            <a:spAutoFit/>
          </a:bodyPr>
          <a:lstStyle/>
          <a:p>
            <a:pPr algn="ctr"/>
            <a:r>
              <a:rPr lang="en-US" sz="2000" dirty="0">
                <a:solidFill>
                  <a:srgbClr val="0569AC"/>
                </a:solidFill>
                <a:latin typeface="Arial" panose="020B0604020202020204" pitchFamily="34" charset="0"/>
                <a:cs typeface="Arial" panose="020B0604020202020204" pitchFamily="34" charset="0"/>
              </a:rPr>
              <a:t>Making meaningful changes to your operations </a:t>
            </a:r>
          </a:p>
        </p:txBody>
      </p:sp>
      <p:sp>
        <p:nvSpPr>
          <p:cNvPr id="16" name="TextBox 15">
            <a:extLst>
              <a:ext uri="{FF2B5EF4-FFF2-40B4-BE49-F238E27FC236}">
                <a16:creationId xmlns:a16="http://schemas.microsoft.com/office/drawing/2014/main" id="{70E15342-0259-E95D-4DE9-D31030447F2A}"/>
              </a:ext>
            </a:extLst>
          </p:cNvPr>
          <p:cNvSpPr txBox="1"/>
          <p:nvPr/>
        </p:nvSpPr>
        <p:spPr>
          <a:xfrm>
            <a:off x="8093361" y="4173404"/>
            <a:ext cx="2856053" cy="1015663"/>
          </a:xfrm>
          <a:prstGeom prst="rect">
            <a:avLst/>
          </a:prstGeom>
          <a:noFill/>
        </p:spPr>
        <p:txBody>
          <a:bodyPr wrap="square">
            <a:spAutoFit/>
          </a:bodyPr>
          <a:lstStyle/>
          <a:p>
            <a:pPr algn="ctr"/>
            <a:r>
              <a:rPr lang="en-US" sz="2000" dirty="0">
                <a:solidFill>
                  <a:srgbClr val="0569AC"/>
                </a:solidFill>
                <a:latin typeface="Arial" panose="020B0604020202020204" pitchFamily="34" charset="0"/>
                <a:cs typeface="Arial" panose="020B0604020202020204" pitchFamily="34" charset="0"/>
              </a:rPr>
              <a:t>Enhancing value </a:t>
            </a:r>
          </a:p>
          <a:p>
            <a:pPr algn="ctr"/>
            <a:r>
              <a:rPr lang="en-US" sz="2000" dirty="0">
                <a:solidFill>
                  <a:srgbClr val="0569AC"/>
                </a:solidFill>
                <a:latin typeface="Arial" panose="020B0604020202020204" pitchFamily="34" charset="0"/>
                <a:cs typeface="Arial" panose="020B0604020202020204" pitchFamily="34" charset="0"/>
              </a:rPr>
              <a:t>and interactions </a:t>
            </a:r>
          </a:p>
          <a:p>
            <a:pPr algn="ctr"/>
            <a:r>
              <a:rPr lang="en-US" sz="2000" dirty="0">
                <a:solidFill>
                  <a:srgbClr val="0569AC"/>
                </a:solidFill>
                <a:latin typeface="Arial" panose="020B0604020202020204" pitchFamily="34" charset="0"/>
                <a:cs typeface="Arial" panose="020B0604020202020204" pitchFamily="34" charset="0"/>
              </a:rPr>
              <a:t>for all</a:t>
            </a:r>
          </a:p>
        </p:txBody>
      </p:sp>
      <p:pic>
        <p:nvPicPr>
          <p:cNvPr id="35" name="Picture 34">
            <a:extLst>
              <a:ext uri="{FF2B5EF4-FFF2-40B4-BE49-F238E27FC236}">
                <a16:creationId xmlns:a16="http://schemas.microsoft.com/office/drawing/2014/main" id="{A7E767E4-C4A5-30D5-4661-2C4AD9615298}"/>
              </a:ext>
            </a:extLst>
          </p:cNvPr>
          <p:cNvPicPr>
            <a:picLocks noChangeAspect="1"/>
          </p:cNvPicPr>
          <p:nvPr/>
        </p:nvPicPr>
        <p:blipFill>
          <a:blip r:embed="rId4"/>
          <a:stretch>
            <a:fillRect/>
          </a:stretch>
        </p:blipFill>
        <p:spPr>
          <a:xfrm>
            <a:off x="1879180" y="3093463"/>
            <a:ext cx="968326" cy="640080"/>
          </a:xfrm>
          <a:prstGeom prst="rect">
            <a:avLst/>
          </a:prstGeom>
        </p:spPr>
      </p:pic>
      <p:pic>
        <p:nvPicPr>
          <p:cNvPr id="36" name="Picture 35">
            <a:extLst>
              <a:ext uri="{FF2B5EF4-FFF2-40B4-BE49-F238E27FC236}">
                <a16:creationId xmlns:a16="http://schemas.microsoft.com/office/drawing/2014/main" id="{32828A1B-0556-210A-D2EA-5BE71D7622A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22585"/>
          <a:stretch/>
        </p:blipFill>
        <p:spPr>
          <a:xfrm>
            <a:off x="9162110" y="2928495"/>
            <a:ext cx="852078" cy="969264"/>
          </a:xfrm>
          <a:prstGeom prst="rect">
            <a:avLst/>
          </a:prstGeom>
        </p:spPr>
      </p:pic>
      <p:pic>
        <p:nvPicPr>
          <p:cNvPr id="37" name="Picture 36">
            <a:extLst>
              <a:ext uri="{FF2B5EF4-FFF2-40B4-BE49-F238E27FC236}">
                <a16:creationId xmlns:a16="http://schemas.microsoft.com/office/drawing/2014/main" id="{8D6CF459-16D4-97F8-2FB4-CF1106199AC3}"/>
              </a:ext>
            </a:extLst>
          </p:cNvPr>
          <p:cNvPicPr>
            <a:picLocks noChangeAspect="1"/>
          </p:cNvPicPr>
          <p:nvPr/>
        </p:nvPicPr>
        <p:blipFill>
          <a:blip r:embed="rId6"/>
          <a:stretch>
            <a:fillRect/>
          </a:stretch>
        </p:blipFill>
        <p:spPr>
          <a:xfrm>
            <a:off x="5761884" y="3021711"/>
            <a:ext cx="852078" cy="677789"/>
          </a:xfrm>
          <a:prstGeom prst="rect">
            <a:avLst/>
          </a:prstGeom>
        </p:spPr>
      </p:pic>
      <p:sp>
        <p:nvSpPr>
          <p:cNvPr id="3" name="TextBox 2">
            <a:extLst>
              <a:ext uri="{FF2B5EF4-FFF2-40B4-BE49-F238E27FC236}">
                <a16:creationId xmlns:a16="http://schemas.microsoft.com/office/drawing/2014/main" id="{6CB6E6E4-07AF-4798-628F-DCF6DE96ECD9}"/>
              </a:ext>
            </a:extLst>
          </p:cNvPr>
          <p:cNvSpPr txBox="1"/>
          <p:nvPr/>
        </p:nvSpPr>
        <p:spPr>
          <a:xfrm>
            <a:off x="-14067" y="371938"/>
            <a:ext cx="12212569" cy="584775"/>
          </a:xfrm>
          <a:prstGeom prst="rect">
            <a:avLst/>
          </a:prstGeom>
          <a:noFill/>
        </p:spPr>
        <p:txBody>
          <a:bodyPr wrap="square">
            <a:spAutoFit/>
          </a:bodyPr>
          <a:lstStyle/>
          <a:p>
            <a:pPr algn="ctr"/>
            <a:r>
              <a:rPr lang="en-US" sz="3200" b="1" i="1" spc="-150" dirty="0">
                <a:solidFill>
                  <a:srgbClr val="0569AC"/>
                </a:solidFill>
                <a:effectLst>
                  <a:outerShdw sx="1000" sy="1000" algn="ctr" rotWithShape="0">
                    <a:srgbClr val="000000"/>
                  </a:outerShdw>
                </a:effectLst>
                <a:latin typeface="Arial Black" panose="020B0604020202020204" pitchFamily="34" charset="0"/>
                <a:cs typeface="Arial Black" panose="020B0604020202020204" pitchFamily="34" charset="0"/>
              </a:rPr>
              <a:t>What is digital</a:t>
            </a:r>
          </a:p>
        </p:txBody>
      </p:sp>
      <p:sp>
        <p:nvSpPr>
          <p:cNvPr id="5" name="TextBox 4">
            <a:extLst>
              <a:ext uri="{FF2B5EF4-FFF2-40B4-BE49-F238E27FC236}">
                <a16:creationId xmlns:a16="http://schemas.microsoft.com/office/drawing/2014/main" id="{A5E6E962-0FE9-DB72-02A7-06E23D9A1E23}"/>
              </a:ext>
            </a:extLst>
          </p:cNvPr>
          <p:cNvSpPr txBox="1"/>
          <p:nvPr/>
        </p:nvSpPr>
        <p:spPr>
          <a:xfrm>
            <a:off x="-3781" y="802352"/>
            <a:ext cx="12202284" cy="677108"/>
          </a:xfrm>
          <a:prstGeom prst="rect">
            <a:avLst/>
          </a:prstGeom>
          <a:noFill/>
        </p:spPr>
        <p:txBody>
          <a:bodyPr wrap="square">
            <a:spAutoFit/>
          </a:bodyPr>
          <a:lstStyle/>
          <a:p>
            <a:pPr algn="ctr"/>
            <a:r>
              <a:rPr lang="en-US" sz="3800" b="1" i="1" spc="-150" dirty="0">
                <a:solidFill>
                  <a:srgbClr val="0569AC"/>
                </a:solidFill>
                <a:effectLst>
                  <a:outerShdw sx="1000" sy="1000" algn="ctr" rotWithShape="0">
                    <a:srgbClr val="000000"/>
                  </a:outerShdw>
                </a:effectLst>
                <a:latin typeface="Arial Black" panose="020B0604020202020204" pitchFamily="34" charset="0"/>
                <a:cs typeface="Arial Black" panose="020B0604020202020204" pitchFamily="34" charset="0"/>
              </a:rPr>
              <a:t>TRANSFORMATION?</a:t>
            </a:r>
            <a:endParaRPr lang="en-US" sz="3800" b="1" i="1" spc="-150" dirty="0">
              <a:solidFill>
                <a:srgbClr val="0569AC"/>
              </a:solidFill>
              <a:effectLst>
                <a:outerShdw sx="98507" sy="98507" algn="ctr" rotWithShape="0">
                  <a:srgbClr val="000000"/>
                </a:outerShdw>
              </a:effectLst>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10323269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21D4D7-7F63-FBA9-BF77-116666072C5F}"/>
              </a:ext>
            </a:extLst>
          </p:cNvPr>
          <p:cNvSpPr/>
          <p:nvPr/>
        </p:nvSpPr>
        <p:spPr>
          <a:xfrm>
            <a:off x="0" y="0"/>
            <a:ext cx="12192000" cy="6858000"/>
          </a:xfrm>
          <a:prstGeom prst="rect">
            <a:avLst/>
          </a:prstGeom>
          <a:solidFill>
            <a:srgbClr val="E7E7E8"/>
          </a:solidFill>
          <a:ln>
            <a:solidFill>
              <a:srgbClr val="E7E7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een paper money flying in the air&#10;&#10;Description automatically generated">
            <a:extLst>
              <a:ext uri="{FF2B5EF4-FFF2-40B4-BE49-F238E27FC236}">
                <a16:creationId xmlns:a16="http://schemas.microsoft.com/office/drawing/2014/main" id="{C145F6A8-D0F6-A497-34CC-63AC0444FE2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21311954">
            <a:off x="2049710" y="89722"/>
            <a:ext cx="1378239" cy="957602"/>
          </a:xfrm>
          <a:prstGeom prst="rect">
            <a:avLst/>
          </a:prstGeom>
        </p:spPr>
      </p:pic>
      <p:sp>
        <p:nvSpPr>
          <p:cNvPr id="8" name="Rounded Rectangle 7">
            <a:extLst>
              <a:ext uri="{FF2B5EF4-FFF2-40B4-BE49-F238E27FC236}">
                <a16:creationId xmlns:a16="http://schemas.microsoft.com/office/drawing/2014/main" id="{0B256FF6-24A2-6BFC-2084-BFD5F87240DA}"/>
              </a:ext>
            </a:extLst>
          </p:cNvPr>
          <p:cNvSpPr/>
          <p:nvPr/>
        </p:nvSpPr>
        <p:spPr>
          <a:xfrm>
            <a:off x="1361251" y="2387600"/>
            <a:ext cx="2755159" cy="4613310"/>
          </a:xfrm>
          <a:prstGeom prst="roundRect">
            <a:avLst>
              <a:gd name="adj" fmla="val 0"/>
            </a:avLst>
          </a:prstGeom>
          <a:solidFill>
            <a:srgbClr val="0569AC"/>
          </a:solidFill>
          <a:ln>
            <a:solidFill>
              <a:srgbClr val="0569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3186874C-1313-6766-B708-004951B36A75}"/>
              </a:ext>
            </a:extLst>
          </p:cNvPr>
          <p:cNvSpPr/>
          <p:nvPr/>
        </p:nvSpPr>
        <p:spPr>
          <a:xfrm>
            <a:off x="7874000" y="2387599"/>
            <a:ext cx="2755159" cy="4613311"/>
          </a:xfrm>
          <a:prstGeom prst="roundRect">
            <a:avLst>
              <a:gd name="adj" fmla="val 0"/>
            </a:avLst>
          </a:prstGeom>
          <a:solidFill>
            <a:srgbClr val="0569AC"/>
          </a:solidFill>
          <a:ln>
            <a:solidFill>
              <a:srgbClr val="0569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2FBEDCA-267D-692C-B1CC-C9C92A5FB19C}"/>
              </a:ext>
            </a:extLst>
          </p:cNvPr>
          <p:cNvSpPr txBox="1"/>
          <p:nvPr/>
        </p:nvSpPr>
        <p:spPr>
          <a:xfrm>
            <a:off x="1519176" y="4831931"/>
            <a:ext cx="2413907" cy="1015663"/>
          </a:xfrm>
          <a:prstGeom prst="rect">
            <a:avLst/>
          </a:prstGeom>
          <a:noFill/>
        </p:spPr>
        <p:txBody>
          <a:bodyPr wrap="square">
            <a:spAutoFit/>
          </a:bodyPr>
          <a:lstStyle/>
          <a:p>
            <a:pPr algn="ctr"/>
            <a:r>
              <a:rPr lang="en-US" sz="2000" dirty="0">
                <a:solidFill>
                  <a:schemeClr val="bg1"/>
                </a:solidFill>
                <a:latin typeface="Arial" panose="020B0604020202020204" pitchFamily="34" charset="0"/>
                <a:cs typeface="Arial" panose="020B0604020202020204" pitchFamily="34" charset="0"/>
              </a:rPr>
              <a:t>Technology fuels innovation and competitiveness </a:t>
            </a:r>
          </a:p>
        </p:txBody>
      </p:sp>
      <p:sp>
        <p:nvSpPr>
          <p:cNvPr id="14" name="TextBox 13">
            <a:extLst>
              <a:ext uri="{FF2B5EF4-FFF2-40B4-BE49-F238E27FC236}">
                <a16:creationId xmlns:a16="http://schemas.microsoft.com/office/drawing/2014/main" id="{8D120E1D-144A-BF74-9258-CA5B3ED4C2C6}"/>
              </a:ext>
            </a:extLst>
          </p:cNvPr>
          <p:cNvSpPr txBox="1"/>
          <p:nvPr/>
        </p:nvSpPr>
        <p:spPr>
          <a:xfrm>
            <a:off x="8138766" y="4841435"/>
            <a:ext cx="2270075" cy="1015663"/>
          </a:xfrm>
          <a:prstGeom prst="rect">
            <a:avLst/>
          </a:prstGeom>
          <a:noFill/>
        </p:spPr>
        <p:txBody>
          <a:bodyPr wrap="square">
            <a:spAutoFit/>
          </a:bodyPr>
          <a:lstStyle/>
          <a:p>
            <a:pPr algn="ctr"/>
            <a:r>
              <a:rPr lang="en-US" sz="2000" dirty="0">
                <a:solidFill>
                  <a:schemeClr val="bg1"/>
                </a:solidFill>
                <a:latin typeface="Arial" panose="020B0604020202020204" pitchFamily="34" charset="0"/>
                <a:cs typeface="Arial" panose="020B0604020202020204" pitchFamily="34" charset="0"/>
              </a:rPr>
              <a:t>Tech budgeting ensures agility </a:t>
            </a:r>
          </a:p>
          <a:p>
            <a:pPr algn="ctr"/>
            <a:r>
              <a:rPr lang="en-US" sz="2000" dirty="0">
                <a:solidFill>
                  <a:schemeClr val="bg1"/>
                </a:solidFill>
                <a:latin typeface="Arial" panose="020B0604020202020204" pitchFamily="34" charset="0"/>
                <a:cs typeface="Arial" panose="020B0604020202020204" pitchFamily="34" charset="0"/>
              </a:rPr>
              <a:t>and relevance</a:t>
            </a:r>
          </a:p>
        </p:txBody>
      </p:sp>
      <p:pic>
        <p:nvPicPr>
          <p:cNvPr id="15" name="Picture 14" descr="A green calculator with white buttons&#10;&#10;Description automatically generated">
            <a:extLst>
              <a:ext uri="{FF2B5EF4-FFF2-40B4-BE49-F238E27FC236}">
                <a16:creationId xmlns:a16="http://schemas.microsoft.com/office/drawing/2014/main" id="{6B6C9E68-5AD9-29C2-2DA5-3FD03303896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71943" y="2159000"/>
            <a:ext cx="3118634" cy="4959839"/>
          </a:xfrm>
          <a:prstGeom prst="rect">
            <a:avLst/>
          </a:prstGeom>
        </p:spPr>
      </p:pic>
      <p:cxnSp>
        <p:nvCxnSpPr>
          <p:cNvPr id="16" name="Straight Connector 15">
            <a:extLst>
              <a:ext uri="{FF2B5EF4-FFF2-40B4-BE49-F238E27FC236}">
                <a16:creationId xmlns:a16="http://schemas.microsoft.com/office/drawing/2014/main" id="{1A129985-68D1-EB7E-7D27-D890DAC025E2}"/>
              </a:ext>
            </a:extLst>
          </p:cNvPr>
          <p:cNvCxnSpPr>
            <a:cxnSpLocks/>
          </p:cNvCxnSpPr>
          <p:nvPr/>
        </p:nvCxnSpPr>
        <p:spPr>
          <a:xfrm>
            <a:off x="1778000" y="4435783"/>
            <a:ext cx="1821541" cy="0"/>
          </a:xfrm>
          <a:prstGeom prst="line">
            <a:avLst/>
          </a:prstGeom>
          <a:ln w="19050">
            <a:solidFill>
              <a:srgbClr val="ABD03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ACE8F3E-721C-2A8B-7670-4DD4A72787B3}"/>
              </a:ext>
            </a:extLst>
          </p:cNvPr>
          <p:cNvCxnSpPr>
            <a:cxnSpLocks/>
          </p:cNvCxnSpPr>
          <p:nvPr/>
        </p:nvCxnSpPr>
        <p:spPr>
          <a:xfrm>
            <a:off x="8361772" y="4432497"/>
            <a:ext cx="1821541" cy="0"/>
          </a:xfrm>
          <a:prstGeom prst="line">
            <a:avLst/>
          </a:prstGeom>
          <a:ln w="19050">
            <a:solidFill>
              <a:srgbClr val="ABD037"/>
            </a:solidFill>
          </a:ln>
        </p:spPr>
        <p:style>
          <a:lnRef idx="1">
            <a:schemeClr val="accent1"/>
          </a:lnRef>
          <a:fillRef idx="0">
            <a:schemeClr val="accent1"/>
          </a:fillRef>
          <a:effectRef idx="0">
            <a:schemeClr val="accent1"/>
          </a:effectRef>
          <a:fontRef idx="minor">
            <a:schemeClr val="tx1"/>
          </a:fontRef>
        </p:style>
      </p:cxnSp>
      <p:pic>
        <p:nvPicPr>
          <p:cNvPr id="21" name="Graphic 20" descr="Fuel with solid fill">
            <a:extLst>
              <a:ext uri="{FF2B5EF4-FFF2-40B4-BE49-F238E27FC236}">
                <a16:creationId xmlns:a16="http://schemas.microsoft.com/office/drawing/2014/main" id="{A1F2BA85-8A8C-6ECC-815F-5553C29E92F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81630" y="3158944"/>
            <a:ext cx="914400" cy="914400"/>
          </a:xfrm>
          <a:prstGeom prst="rect">
            <a:avLst/>
          </a:prstGeom>
        </p:spPr>
      </p:pic>
      <p:pic>
        <p:nvPicPr>
          <p:cNvPr id="23" name="Graphic 22" descr="Run with solid fill">
            <a:extLst>
              <a:ext uri="{FF2B5EF4-FFF2-40B4-BE49-F238E27FC236}">
                <a16:creationId xmlns:a16="http://schemas.microsoft.com/office/drawing/2014/main" id="{50F58994-F56E-E1DE-D0D3-7A915367733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15342" y="3124200"/>
            <a:ext cx="914400" cy="914400"/>
          </a:xfrm>
          <a:prstGeom prst="rect">
            <a:avLst/>
          </a:prstGeom>
        </p:spPr>
      </p:pic>
      <p:sp>
        <p:nvSpPr>
          <p:cNvPr id="3" name="TextBox 2">
            <a:extLst>
              <a:ext uri="{FF2B5EF4-FFF2-40B4-BE49-F238E27FC236}">
                <a16:creationId xmlns:a16="http://schemas.microsoft.com/office/drawing/2014/main" id="{9D26E10B-E230-D120-E91B-D237BD64B796}"/>
              </a:ext>
            </a:extLst>
          </p:cNvPr>
          <p:cNvSpPr txBox="1"/>
          <p:nvPr/>
        </p:nvSpPr>
        <p:spPr>
          <a:xfrm>
            <a:off x="-10285" y="416542"/>
            <a:ext cx="12212569" cy="584775"/>
          </a:xfrm>
          <a:prstGeom prst="rect">
            <a:avLst/>
          </a:prstGeom>
          <a:noFill/>
        </p:spPr>
        <p:txBody>
          <a:bodyPr wrap="square">
            <a:spAutoFit/>
          </a:bodyPr>
          <a:lstStyle/>
          <a:p>
            <a:pPr algn="ctr"/>
            <a:r>
              <a:rPr lang="en-US" sz="3200" b="1" i="1" spc="-150" dirty="0">
                <a:solidFill>
                  <a:srgbClr val="0569AC"/>
                </a:solidFill>
                <a:effectLst>
                  <a:outerShdw sx="1000" sy="1000" algn="ctr" rotWithShape="0">
                    <a:srgbClr val="000000"/>
                  </a:outerShdw>
                </a:effectLst>
                <a:latin typeface="Arial Black" panose="020B0604020202020204" pitchFamily="34" charset="0"/>
                <a:cs typeface="Arial Black" panose="020B0604020202020204" pitchFamily="34" charset="0"/>
              </a:rPr>
              <a:t>Why investments in digital </a:t>
            </a:r>
          </a:p>
        </p:txBody>
      </p:sp>
      <p:sp>
        <p:nvSpPr>
          <p:cNvPr id="4" name="TextBox 3">
            <a:extLst>
              <a:ext uri="{FF2B5EF4-FFF2-40B4-BE49-F238E27FC236}">
                <a16:creationId xmlns:a16="http://schemas.microsoft.com/office/drawing/2014/main" id="{7CC9648B-24C1-8C19-099F-83F4812DEE06}"/>
              </a:ext>
            </a:extLst>
          </p:cNvPr>
          <p:cNvSpPr txBox="1"/>
          <p:nvPr/>
        </p:nvSpPr>
        <p:spPr>
          <a:xfrm>
            <a:off x="1" y="846956"/>
            <a:ext cx="12202284" cy="677108"/>
          </a:xfrm>
          <a:prstGeom prst="rect">
            <a:avLst/>
          </a:prstGeom>
          <a:noFill/>
        </p:spPr>
        <p:txBody>
          <a:bodyPr wrap="square">
            <a:spAutoFit/>
          </a:bodyPr>
          <a:lstStyle/>
          <a:p>
            <a:pPr algn="ctr"/>
            <a:r>
              <a:rPr lang="en-US" sz="3800" b="1" i="1" spc="-150" dirty="0">
                <a:solidFill>
                  <a:srgbClr val="0569AC"/>
                </a:solidFill>
                <a:effectLst>
                  <a:outerShdw sx="1000" sy="1000" algn="ctr" rotWithShape="0">
                    <a:srgbClr val="000000"/>
                  </a:outerShdw>
                </a:effectLst>
                <a:latin typeface="Arial Black" panose="020B0604020202020204" pitchFamily="34" charset="0"/>
                <a:cs typeface="Arial Black" panose="020B0604020202020204" pitchFamily="34" charset="0"/>
              </a:rPr>
              <a:t>TRANSFORMATION ARE CRUCIAL</a:t>
            </a:r>
            <a:endParaRPr lang="en-US" sz="3800" b="1" i="1" spc="-150" dirty="0">
              <a:solidFill>
                <a:srgbClr val="0569AC"/>
              </a:solidFill>
              <a:effectLst>
                <a:outerShdw sx="98507" sy="98507" algn="ctr" rotWithShape="0">
                  <a:srgbClr val="000000"/>
                </a:outerShdw>
              </a:effectLst>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22497181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803C73F-FFE4-47FA-D57B-632C2510F5A4}"/>
              </a:ext>
            </a:extLst>
          </p:cNvPr>
          <p:cNvSpPr/>
          <p:nvPr/>
        </p:nvSpPr>
        <p:spPr>
          <a:xfrm>
            <a:off x="0" y="0"/>
            <a:ext cx="12192000" cy="6858000"/>
          </a:xfrm>
          <a:prstGeom prst="rect">
            <a:avLst/>
          </a:prstGeom>
          <a:solidFill>
            <a:srgbClr val="E7E7E8"/>
          </a:solidFill>
          <a:ln>
            <a:solidFill>
              <a:srgbClr val="E7E7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7767598-7DB7-770E-D9AE-DDD4F28C916A}"/>
              </a:ext>
            </a:extLst>
          </p:cNvPr>
          <p:cNvSpPr txBox="1"/>
          <p:nvPr/>
        </p:nvSpPr>
        <p:spPr>
          <a:xfrm>
            <a:off x="1651681" y="1846836"/>
            <a:ext cx="2802181" cy="1015663"/>
          </a:xfrm>
          <a:prstGeom prst="rect">
            <a:avLst/>
          </a:prstGeom>
          <a:noFill/>
        </p:spPr>
        <p:txBody>
          <a:bodyPr wrap="square">
            <a:spAutoFit/>
          </a:bodyPr>
          <a:lstStyle/>
          <a:p>
            <a:r>
              <a:rPr lang="en-US" sz="2000" b="1" i="1" spc="-150" dirty="0">
                <a:solidFill>
                  <a:srgbClr val="0569AC"/>
                </a:solidFill>
                <a:latin typeface="Arial Black" panose="020B0604020202020204" pitchFamily="34" charset="0"/>
                <a:cs typeface="Arial Black" panose="020B0604020202020204" pitchFamily="34" charset="0"/>
              </a:rPr>
              <a:t>Seamless </a:t>
            </a:r>
          </a:p>
          <a:p>
            <a:r>
              <a:rPr lang="en-US" sz="2000" b="1" i="1" spc="-150" dirty="0">
                <a:solidFill>
                  <a:srgbClr val="0569AC"/>
                </a:solidFill>
                <a:latin typeface="Arial Black" panose="020B0604020202020204" pitchFamily="34" charset="0"/>
                <a:cs typeface="Arial Black" panose="020B0604020202020204" pitchFamily="34" charset="0"/>
              </a:rPr>
              <a:t>operational </a:t>
            </a:r>
          </a:p>
          <a:p>
            <a:r>
              <a:rPr lang="en-US" sz="2000" b="1" i="1" spc="-150" dirty="0">
                <a:solidFill>
                  <a:srgbClr val="0569AC"/>
                </a:solidFill>
                <a:latin typeface="Arial Black" panose="020B0604020202020204" pitchFamily="34" charset="0"/>
                <a:cs typeface="Arial Black" panose="020B0604020202020204" pitchFamily="34" charset="0"/>
              </a:rPr>
              <a:t>efficiency </a:t>
            </a:r>
          </a:p>
        </p:txBody>
      </p:sp>
      <p:sp>
        <p:nvSpPr>
          <p:cNvPr id="36" name="TextBox 35">
            <a:extLst>
              <a:ext uri="{FF2B5EF4-FFF2-40B4-BE49-F238E27FC236}">
                <a16:creationId xmlns:a16="http://schemas.microsoft.com/office/drawing/2014/main" id="{D3977467-86A8-5ECF-D61F-FE8E0DD7A84A}"/>
              </a:ext>
            </a:extLst>
          </p:cNvPr>
          <p:cNvSpPr txBox="1"/>
          <p:nvPr/>
        </p:nvSpPr>
        <p:spPr>
          <a:xfrm>
            <a:off x="1651681" y="3678877"/>
            <a:ext cx="2802184" cy="1015663"/>
          </a:xfrm>
          <a:prstGeom prst="rect">
            <a:avLst/>
          </a:prstGeom>
          <a:noFill/>
        </p:spPr>
        <p:txBody>
          <a:bodyPr wrap="square">
            <a:spAutoFit/>
          </a:bodyPr>
          <a:lstStyle/>
          <a:p>
            <a:r>
              <a:rPr lang="en-US" sz="2000" b="1" i="1" spc="-150" dirty="0">
                <a:solidFill>
                  <a:srgbClr val="0569AC"/>
                </a:solidFill>
                <a:latin typeface="Arial Black" panose="020B0604020202020204" pitchFamily="34" charset="0"/>
                <a:cs typeface="Arial Black" panose="020B0604020202020204" pitchFamily="34" charset="0"/>
              </a:rPr>
              <a:t>Enhanced </a:t>
            </a:r>
          </a:p>
          <a:p>
            <a:r>
              <a:rPr lang="en-US" sz="2000" b="1" i="1" spc="-150" dirty="0">
                <a:solidFill>
                  <a:srgbClr val="0569AC"/>
                </a:solidFill>
                <a:latin typeface="Arial Black" panose="020B0604020202020204" pitchFamily="34" charset="0"/>
                <a:cs typeface="Arial Black" panose="020B0604020202020204" pitchFamily="34" charset="0"/>
              </a:rPr>
              <a:t>customer </a:t>
            </a:r>
          </a:p>
          <a:p>
            <a:r>
              <a:rPr lang="en-US" sz="2000" b="1" i="1" spc="-150" dirty="0">
                <a:solidFill>
                  <a:srgbClr val="0569AC"/>
                </a:solidFill>
                <a:latin typeface="Arial Black" panose="020B0604020202020204" pitchFamily="34" charset="0"/>
                <a:cs typeface="Arial Black" panose="020B0604020202020204" pitchFamily="34" charset="0"/>
              </a:rPr>
              <a:t>experience</a:t>
            </a:r>
          </a:p>
        </p:txBody>
      </p:sp>
      <p:pic>
        <p:nvPicPr>
          <p:cNvPr id="10" name="Picture 9" descr="A green piggy bank wearing blue glasses&#10;&#10;Description automatically generated">
            <a:extLst>
              <a:ext uri="{FF2B5EF4-FFF2-40B4-BE49-F238E27FC236}">
                <a16:creationId xmlns:a16="http://schemas.microsoft.com/office/drawing/2014/main" id="{89E80DBE-932B-CE08-A95F-D84D5A04915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46677" y="1948185"/>
            <a:ext cx="4640524" cy="5006882"/>
          </a:xfrm>
          <a:prstGeom prst="rect">
            <a:avLst/>
          </a:prstGeom>
          <a:effectLst>
            <a:outerShdw blurRad="132330" dist="92499" dir="8430270" algn="ctr" rotWithShape="0">
              <a:srgbClr val="000000">
                <a:alpha val="24667"/>
              </a:srgbClr>
            </a:outerShdw>
          </a:effectLst>
        </p:spPr>
      </p:pic>
      <p:cxnSp>
        <p:nvCxnSpPr>
          <p:cNvPr id="12" name="Straight Connector 11">
            <a:extLst>
              <a:ext uri="{FF2B5EF4-FFF2-40B4-BE49-F238E27FC236}">
                <a16:creationId xmlns:a16="http://schemas.microsoft.com/office/drawing/2014/main" id="{33EE9592-74A0-0FE0-156F-BA26459B6777}"/>
              </a:ext>
            </a:extLst>
          </p:cNvPr>
          <p:cNvCxnSpPr>
            <a:cxnSpLocks/>
          </p:cNvCxnSpPr>
          <p:nvPr/>
        </p:nvCxnSpPr>
        <p:spPr>
          <a:xfrm>
            <a:off x="3521792" y="2155603"/>
            <a:ext cx="1281265" cy="0"/>
          </a:xfrm>
          <a:prstGeom prst="line">
            <a:avLst/>
          </a:prstGeom>
          <a:ln w="19050">
            <a:solidFill>
              <a:srgbClr val="0569AC"/>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B644BEC-7D1C-727D-867B-8385C7725C5D}"/>
              </a:ext>
            </a:extLst>
          </p:cNvPr>
          <p:cNvCxnSpPr>
            <a:cxnSpLocks/>
          </p:cNvCxnSpPr>
          <p:nvPr/>
        </p:nvCxnSpPr>
        <p:spPr>
          <a:xfrm flipV="1">
            <a:off x="4803057" y="2157043"/>
            <a:ext cx="2838" cy="357696"/>
          </a:xfrm>
          <a:prstGeom prst="line">
            <a:avLst/>
          </a:prstGeom>
          <a:ln w="19050">
            <a:solidFill>
              <a:srgbClr val="0569AC"/>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66EE06F-A3CE-F517-CE90-31EE27B86B4E}"/>
              </a:ext>
            </a:extLst>
          </p:cNvPr>
          <p:cNvCxnSpPr/>
          <p:nvPr/>
        </p:nvCxnSpPr>
        <p:spPr>
          <a:xfrm>
            <a:off x="7400136" y="2121824"/>
            <a:ext cx="1387848" cy="0"/>
          </a:xfrm>
          <a:prstGeom prst="line">
            <a:avLst/>
          </a:prstGeom>
          <a:ln w="19050">
            <a:solidFill>
              <a:srgbClr val="0569AC"/>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09833EC-6FB3-3FB9-9F3C-582680C90D41}"/>
              </a:ext>
            </a:extLst>
          </p:cNvPr>
          <p:cNvCxnSpPr>
            <a:cxnSpLocks/>
          </p:cNvCxnSpPr>
          <p:nvPr/>
        </p:nvCxnSpPr>
        <p:spPr>
          <a:xfrm flipH="1" flipV="1">
            <a:off x="7399389" y="2119956"/>
            <a:ext cx="747" cy="394783"/>
          </a:xfrm>
          <a:prstGeom prst="line">
            <a:avLst/>
          </a:prstGeom>
          <a:ln w="19050">
            <a:solidFill>
              <a:srgbClr val="0569AC"/>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49D4ABB-9A61-5EFB-A553-3C83A30E9AEC}"/>
              </a:ext>
            </a:extLst>
          </p:cNvPr>
          <p:cNvCxnSpPr>
            <a:cxnSpLocks/>
          </p:cNvCxnSpPr>
          <p:nvPr/>
        </p:nvCxnSpPr>
        <p:spPr>
          <a:xfrm>
            <a:off x="7764885" y="4006972"/>
            <a:ext cx="1121229" cy="0"/>
          </a:xfrm>
          <a:prstGeom prst="line">
            <a:avLst/>
          </a:prstGeom>
          <a:ln w="19050">
            <a:solidFill>
              <a:srgbClr val="0569A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EFF12D-C608-9B8F-A4A7-145D50DB1215}"/>
              </a:ext>
            </a:extLst>
          </p:cNvPr>
          <p:cNvCxnSpPr>
            <a:cxnSpLocks/>
          </p:cNvCxnSpPr>
          <p:nvPr/>
        </p:nvCxnSpPr>
        <p:spPr>
          <a:xfrm>
            <a:off x="3307106" y="4059481"/>
            <a:ext cx="879142" cy="0"/>
          </a:xfrm>
          <a:prstGeom prst="line">
            <a:avLst/>
          </a:prstGeom>
          <a:ln w="19050">
            <a:solidFill>
              <a:srgbClr val="0569A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254BB60-CE2B-4391-26E7-1145C3CA6844}"/>
              </a:ext>
            </a:extLst>
          </p:cNvPr>
          <p:cNvCxnSpPr>
            <a:cxnSpLocks/>
            <a:stCxn id="27" idx="6"/>
          </p:cNvCxnSpPr>
          <p:nvPr/>
        </p:nvCxnSpPr>
        <p:spPr>
          <a:xfrm>
            <a:off x="3346360" y="5800082"/>
            <a:ext cx="1229013" cy="11999"/>
          </a:xfrm>
          <a:prstGeom prst="line">
            <a:avLst/>
          </a:prstGeom>
          <a:ln w="19050">
            <a:solidFill>
              <a:srgbClr val="0569A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23C1769-1AFC-C6D8-D811-34BDA1179C75}"/>
              </a:ext>
            </a:extLst>
          </p:cNvPr>
          <p:cNvCxnSpPr>
            <a:cxnSpLocks/>
          </p:cNvCxnSpPr>
          <p:nvPr/>
        </p:nvCxnSpPr>
        <p:spPr>
          <a:xfrm>
            <a:off x="7628897" y="5751248"/>
            <a:ext cx="783690" cy="0"/>
          </a:xfrm>
          <a:prstGeom prst="line">
            <a:avLst/>
          </a:prstGeom>
          <a:ln w="19050">
            <a:solidFill>
              <a:srgbClr val="0569AC"/>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3E3A2608-3988-55AC-3F7D-35DA2689A04C}"/>
              </a:ext>
            </a:extLst>
          </p:cNvPr>
          <p:cNvSpPr>
            <a:spLocks noChangeAspect="1"/>
          </p:cNvSpPr>
          <p:nvPr/>
        </p:nvSpPr>
        <p:spPr>
          <a:xfrm>
            <a:off x="3338478" y="2052156"/>
            <a:ext cx="185218" cy="182880"/>
          </a:xfrm>
          <a:prstGeom prst="ellipse">
            <a:avLst/>
          </a:prstGeom>
          <a:solidFill>
            <a:srgbClr val="ABD037"/>
          </a:solidFill>
          <a:ln>
            <a:solidFill>
              <a:srgbClr val="ABD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087153C0-3537-FE4B-5C48-F1E885C326DF}"/>
              </a:ext>
            </a:extLst>
          </p:cNvPr>
          <p:cNvSpPr>
            <a:spLocks noChangeAspect="1"/>
          </p:cNvSpPr>
          <p:nvPr/>
        </p:nvSpPr>
        <p:spPr>
          <a:xfrm>
            <a:off x="8736396" y="2030384"/>
            <a:ext cx="185218" cy="182880"/>
          </a:xfrm>
          <a:prstGeom prst="ellipse">
            <a:avLst/>
          </a:prstGeom>
          <a:solidFill>
            <a:srgbClr val="ABD037"/>
          </a:solidFill>
          <a:ln>
            <a:solidFill>
              <a:srgbClr val="ABD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CA0D5B44-8E0F-722B-8650-77DB682F4DEB}"/>
              </a:ext>
            </a:extLst>
          </p:cNvPr>
          <p:cNvSpPr>
            <a:spLocks noChangeAspect="1"/>
          </p:cNvSpPr>
          <p:nvPr/>
        </p:nvSpPr>
        <p:spPr>
          <a:xfrm>
            <a:off x="8823641" y="3895733"/>
            <a:ext cx="185218" cy="182880"/>
          </a:xfrm>
          <a:prstGeom prst="ellipse">
            <a:avLst/>
          </a:prstGeom>
          <a:solidFill>
            <a:srgbClr val="ABD037"/>
          </a:solidFill>
          <a:ln>
            <a:solidFill>
              <a:srgbClr val="ABD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6087D696-62D1-7BE5-1E86-B3A766BC5354}"/>
              </a:ext>
            </a:extLst>
          </p:cNvPr>
          <p:cNvSpPr>
            <a:spLocks noChangeAspect="1"/>
          </p:cNvSpPr>
          <p:nvPr/>
        </p:nvSpPr>
        <p:spPr>
          <a:xfrm>
            <a:off x="3153260" y="3968041"/>
            <a:ext cx="185218" cy="182880"/>
          </a:xfrm>
          <a:prstGeom prst="ellipse">
            <a:avLst/>
          </a:prstGeom>
          <a:solidFill>
            <a:srgbClr val="ABD037"/>
          </a:solidFill>
          <a:ln>
            <a:solidFill>
              <a:srgbClr val="ABD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78E65F6-2DF0-57A1-5F80-7F44E3B3DF13}"/>
              </a:ext>
            </a:extLst>
          </p:cNvPr>
          <p:cNvSpPr>
            <a:spLocks noChangeAspect="1"/>
          </p:cNvSpPr>
          <p:nvPr/>
        </p:nvSpPr>
        <p:spPr>
          <a:xfrm>
            <a:off x="3161142" y="5708642"/>
            <a:ext cx="185218" cy="182880"/>
          </a:xfrm>
          <a:prstGeom prst="ellipse">
            <a:avLst/>
          </a:prstGeom>
          <a:solidFill>
            <a:srgbClr val="ABD037"/>
          </a:solidFill>
          <a:ln>
            <a:solidFill>
              <a:srgbClr val="ABD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2A6D1D5-AB8B-01E3-0451-2B992A677FBA}"/>
              </a:ext>
            </a:extLst>
          </p:cNvPr>
          <p:cNvSpPr>
            <a:spLocks noChangeAspect="1"/>
          </p:cNvSpPr>
          <p:nvPr/>
        </p:nvSpPr>
        <p:spPr>
          <a:xfrm>
            <a:off x="8355196" y="5659808"/>
            <a:ext cx="185218" cy="182880"/>
          </a:xfrm>
          <a:prstGeom prst="ellipse">
            <a:avLst/>
          </a:prstGeom>
          <a:solidFill>
            <a:srgbClr val="ABD037"/>
          </a:solidFill>
          <a:ln>
            <a:solidFill>
              <a:srgbClr val="ABD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89E0AF09-128D-9B5C-890D-640BD07AD122}"/>
              </a:ext>
            </a:extLst>
          </p:cNvPr>
          <p:cNvSpPr txBox="1"/>
          <p:nvPr/>
        </p:nvSpPr>
        <p:spPr>
          <a:xfrm>
            <a:off x="8061106" y="1751599"/>
            <a:ext cx="2333294" cy="1015663"/>
          </a:xfrm>
          <a:prstGeom prst="rect">
            <a:avLst/>
          </a:prstGeom>
          <a:noFill/>
        </p:spPr>
        <p:txBody>
          <a:bodyPr wrap="square">
            <a:spAutoFit/>
          </a:bodyPr>
          <a:lstStyle/>
          <a:p>
            <a:pPr algn="r"/>
            <a:r>
              <a:rPr lang="en-US" sz="2000" b="1" i="1" spc="-150" dirty="0">
                <a:solidFill>
                  <a:srgbClr val="0569AC"/>
                </a:solidFill>
                <a:latin typeface="Arial Black" panose="020B0604020202020204" pitchFamily="34" charset="0"/>
                <a:cs typeface="Arial Black" panose="020B0604020202020204" pitchFamily="34" charset="0"/>
              </a:rPr>
              <a:t>Improved </a:t>
            </a:r>
          </a:p>
          <a:p>
            <a:pPr algn="r"/>
            <a:r>
              <a:rPr lang="en-US" sz="2000" b="1" i="1" spc="-150" dirty="0">
                <a:solidFill>
                  <a:srgbClr val="0569AC"/>
                </a:solidFill>
                <a:latin typeface="Arial Black" panose="020B0604020202020204" pitchFamily="34" charset="0"/>
                <a:cs typeface="Arial Black" panose="020B0604020202020204" pitchFamily="34" charset="0"/>
              </a:rPr>
              <a:t>growth </a:t>
            </a:r>
          </a:p>
          <a:p>
            <a:pPr algn="r"/>
            <a:r>
              <a:rPr lang="en-US" sz="2000" b="1" i="1" spc="-150" dirty="0">
                <a:solidFill>
                  <a:srgbClr val="0569AC"/>
                </a:solidFill>
                <a:latin typeface="Arial Black" panose="020B0604020202020204" pitchFamily="34" charset="0"/>
                <a:cs typeface="Arial Black" panose="020B0604020202020204" pitchFamily="34" charset="0"/>
              </a:rPr>
              <a:t>potential</a:t>
            </a:r>
          </a:p>
        </p:txBody>
      </p:sp>
      <p:sp>
        <p:nvSpPr>
          <p:cNvPr id="34" name="TextBox 33">
            <a:extLst>
              <a:ext uri="{FF2B5EF4-FFF2-40B4-BE49-F238E27FC236}">
                <a16:creationId xmlns:a16="http://schemas.microsoft.com/office/drawing/2014/main" id="{4864934D-F71F-8AD9-6399-DE1412954BF2}"/>
              </a:ext>
            </a:extLst>
          </p:cNvPr>
          <p:cNvSpPr txBox="1"/>
          <p:nvPr/>
        </p:nvSpPr>
        <p:spPr>
          <a:xfrm>
            <a:off x="8787985" y="3649473"/>
            <a:ext cx="1606416" cy="1015663"/>
          </a:xfrm>
          <a:prstGeom prst="rect">
            <a:avLst/>
          </a:prstGeom>
          <a:noFill/>
        </p:spPr>
        <p:txBody>
          <a:bodyPr wrap="square">
            <a:spAutoFit/>
          </a:bodyPr>
          <a:lstStyle/>
          <a:p>
            <a:pPr algn="r"/>
            <a:r>
              <a:rPr lang="en-US" sz="2000" b="1" i="1" spc="-150" dirty="0">
                <a:solidFill>
                  <a:srgbClr val="0569AC"/>
                </a:solidFill>
                <a:latin typeface="Arial Black" panose="020B0604020202020204" pitchFamily="34" charset="0"/>
                <a:cs typeface="Arial Black" panose="020B0604020202020204" pitchFamily="34" charset="0"/>
              </a:rPr>
              <a:t>Better </a:t>
            </a:r>
          </a:p>
          <a:p>
            <a:pPr algn="r"/>
            <a:r>
              <a:rPr lang="en-US" sz="2000" b="1" i="1" spc="-150" dirty="0">
                <a:solidFill>
                  <a:srgbClr val="0569AC"/>
                </a:solidFill>
                <a:latin typeface="Arial Black" panose="020B0604020202020204" pitchFamily="34" charset="0"/>
                <a:cs typeface="Arial Black" panose="020B0604020202020204" pitchFamily="34" charset="0"/>
              </a:rPr>
              <a:t>business </a:t>
            </a:r>
          </a:p>
          <a:p>
            <a:pPr algn="r"/>
            <a:r>
              <a:rPr lang="en-US" sz="2000" b="1" i="1" spc="-150" dirty="0">
                <a:solidFill>
                  <a:srgbClr val="0569AC"/>
                </a:solidFill>
                <a:latin typeface="Arial Black" panose="020B0604020202020204" pitchFamily="34" charset="0"/>
                <a:cs typeface="Arial Black" panose="020B0604020202020204" pitchFamily="34" charset="0"/>
              </a:rPr>
              <a:t>decisions</a:t>
            </a:r>
          </a:p>
        </p:txBody>
      </p:sp>
      <p:sp>
        <p:nvSpPr>
          <p:cNvPr id="35" name="TextBox 34">
            <a:extLst>
              <a:ext uri="{FF2B5EF4-FFF2-40B4-BE49-F238E27FC236}">
                <a16:creationId xmlns:a16="http://schemas.microsoft.com/office/drawing/2014/main" id="{BFB9AA24-44F5-57C6-A074-94F9D6D819BE}"/>
              </a:ext>
            </a:extLst>
          </p:cNvPr>
          <p:cNvSpPr txBox="1"/>
          <p:nvPr/>
        </p:nvSpPr>
        <p:spPr>
          <a:xfrm>
            <a:off x="8379610" y="5559859"/>
            <a:ext cx="2041684" cy="707886"/>
          </a:xfrm>
          <a:prstGeom prst="rect">
            <a:avLst/>
          </a:prstGeom>
          <a:noFill/>
        </p:spPr>
        <p:txBody>
          <a:bodyPr wrap="square">
            <a:spAutoFit/>
          </a:bodyPr>
          <a:lstStyle/>
          <a:p>
            <a:pPr algn="r"/>
            <a:r>
              <a:rPr lang="en-US" sz="2000" b="1" i="1" spc="-150" dirty="0">
                <a:solidFill>
                  <a:srgbClr val="0569AC"/>
                </a:solidFill>
                <a:latin typeface="Arial Black" panose="020B0604020202020204" pitchFamily="34" charset="0"/>
                <a:cs typeface="Arial Black" panose="020B0604020202020204" pitchFamily="34" charset="0"/>
              </a:rPr>
              <a:t>Stronger risk management</a:t>
            </a:r>
          </a:p>
        </p:txBody>
      </p:sp>
      <p:sp>
        <p:nvSpPr>
          <p:cNvPr id="37" name="TextBox 36">
            <a:extLst>
              <a:ext uri="{FF2B5EF4-FFF2-40B4-BE49-F238E27FC236}">
                <a16:creationId xmlns:a16="http://schemas.microsoft.com/office/drawing/2014/main" id="{6C615EBA-F82D-652B-5594-9BF873C49714}"/>
              </a:ext>
            </a:extLst>
          </p:cNvPr>
          <p:cNvSpPr txBox="1"/>
          <p:nvPr/>
        </p:nvSpPr>
        <p:spPr>
          <a:xfrm>
            <a:off x="1622828" y="5579126"/>
            <a:ext cx="1567634" cy="707886"/>
          </a:xfrm>
          <a:prstGeom prst="rect">
            <a:avLst/>
          </a:prstGeom>
          <a:noFill/>
        </p:spPr>
        <p:txBody>
          <a:bodyPr wrap="square">
            <a:spAutoFit/>
          </a:bodyPr>
          <a:lstStyle/>
          <a:p>
            <a:r>
              <a:rPr lang="en-US" sz="2000" b="1" i="1" spc="-150" dirty="0">
                <a:solidFill>
                  <a:srgbClr val="0569AC"/>
                </a:solidFill>
                <a:latin typeface="Arial Black" panose="020B0604020202020204" pitchFamily="34" charset="0"/>
                <a:cs typeface="Arial Black" panose="020B0604020202020204" pitchFamily="34" charset="0"/>
              </a:rPr>
              <a:t>Increased innovation</a:t>
            </a:r>
          </a:p>
        </p:txBody>
      </p:sp>
      <p:pic>
        <p:nvPicPr>
          <p:cNvPr id="43" name="Picture 42" descr="Green paper money flying in the air&#10;&#10;Description automatically generated">
            <a:extLst>
              <a:ext uri="{FF2B5EF4-FFF2-40B4-BE49-F238E27FC236}">
                <a16:creationId xmlns:a16="http://schemas.microsoft.com/office/drawing/2014/main" id="{ED5D74C4-2913-7748-41DC-CA30E000D22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6593767">
            <a:off x="7738401" y="-31712"/>
            <a:ext cx="804147" cy="1086040"/>
          </a:xfrm>
          <a:prstGeom prst="rect">
            <a:avLst/>
          </a:prstGeom>
        </p:spPr>
      </p:pic>
      <p:sp>
        <p:nvSpPr>
          <p:cNvPr id="2" name="TextBox 1">
            <a:extLst>
              <a:ext uri="{FF2B5EF4-FFF2-40B4-BE49-F238E27FC236}">
                <a16:creationId xmlns:a16="http://schemas.microsoft.com/office/drawing/2014/main" id="{95C988B0-9A9A-BD0F-53AB-1D9A2E370080}"/>
              </a:ext>
            </a:extLst>
          </p:cNvPr>
          <p:cNvSpPr txBox="1"/>
          <p:nvPr/>
        </p:nvSpPr>
        <p:spPr>
          <a:xfrm>
            <a:off x="-10285" y="327334"/>
            <a:ext cx="12212569" cy="584775"/>
          </a:xfrm>
          <a:prstGeom prst="rect">
            <a:avLst/>
          </a:prstGeom>
          <a:noFill/>
        </p:spPr>
        <p:txBody>
          <a:bodyPr wrap="square">
            <a:spAutoFit/>
          </a:bodyPr>
          <a:lstStyle/>
          <a:p>
            <a:pPr algn="ctr"/>
            <a:r>
              <a:rPr lang="en-US" sz="3200" b="1" i="1" spc="-150" dirty="0">
                <a:solidFill>
                  <a:srgbClr val="0569AC"/>
                </a:solidFill>
                <a:effectLst>
                  <a:outerShdw sx="1000" sy="1000" algn="ctr" rotWithShape="0">
                    <a:srgbClr val="000000"/>
                  </a:outerShdw>
                </a:effectLst>
                <a:latin typeface="Arial Black" panose="020B0604020202020204" pitchFamily="34" charset="0"/>
                <a:cs typeface="Arial Black" panose="020B0604020202020204" pitchFamily="34" charset="0"/>
              </a:rPr>
              <a:t>Benefits of digital</a:t>
            </a:r>
          </a:p>
        </p:txBody>
      </p:sp>
      <p:sp>
        <p:nvSpPr>
          <p:cNvPr id="3" name="TextBox 2">
            <a:extLst>
              <a:ext uri="{FF2B5EF4-FFF2-40B4-BE49-F238E27FC236}">
                <a16:creationId xmlns:a16="http://schemas.microsoft.com/office/drawing/2014/main" id="{7D000643-4201-578A-2EB9-6BE5F3A67FD3}"/>
              </a:ext>
            </a:extLst>
          </p:cNvPr>
          <p:cNvSpPr txBox="1"/>
          <p:nvPr/>
        </p:nvSpPr>
        <p:spPr>
          <a:xfrm>
            <a:off x="1" y="757748"/>
            <a:ext cx="12202284" cy="677108"/>
          </a:xfrm>
          <a:prstGeom prst="rect">
            <a:avLst/>
          </a:prstGeom>
          <a:noFill/>
        </p:spPr>
        <p:txBody>
          <a:bodyPr wrap="square">
            <a:spAutoFit/>
          </a:bodyPr>
          <a:lstStyle/>
          <a:p>
            <a:pPr algn="ctr"/>
            <a:r>
              <a:rPr lang="en-US" sz="3800" b="1" i="1" spc="-150" dirty="0">
                <a:solidFill>
                  <a:srgbClr val="0569AC"/>
                </a:solidFill>
                <a:effectLst>
                  <a:outerShdw sx="1000" sy="1000" algn="ctr" rotWithShape="0">
                    <a:srgbClr val="000000"/>
                  </a:outerShdw>
                </a:effectLst>
                <a:latin typeface="Arial Black" panose="020B0604020202020204" pitchFamily="34" charset="0"/>
                <a:cs typeface="Arial Black" panose="020B0604020202020204" pitchFamily="34" charset="0"/>
              </a:rPr>
              <a:t>TRANSFORMATION</a:t>
            </a:r>
            <a:endParaRPr lang="en-US" sz="3800" b="1" i="1" spc="-150" dirty="0">
              <a:solidFill>
                <a:srgbClr val="0569AC"/>
              </a:solidFill>
              <a:effectLst>
                <a:outerShdw sx="98507" sy="98507" algn="ctr" rotWithShape="0">
                  <a:srgbClr val="000000"/>
                </a:outerShdw>
              </a:effectLst>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6020100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D946848-9BA1-CD8D-B43D-27CDC1984353}"/>
              </a:ext>
            </a:extLst>
          </p:cNvPr>
          <p:cNvSpPr/>
          <p:nvPr/>
        </p:nvSpPr>
        <p:spPr>
          <a:xfrm>
            <a:off x="0" y="0"/>
            <a:ext cx="12192000" cy="6858000"/>
          </a:xfrm>
          <a:prstGeom prst="rect">
            <a:avLst/>
          </a:prstGeom>
          <a:solidFill>
            <a:srgbClr val="E7E7E8"/>
          </a:solidFill>
          <a:ln>
            <a:solidFill>
              <a:srgbClr val="E7E7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FD4B21D-54F9-60DF-4896-B8B2711EBC72}"/>
              </a:ext>
            </a:extLst>
          </p:cNvPr>
          <p:cNvSpPr/>
          <p:nvPr/>
        </p:nvSpPr>
        <p:spPr>
          <a:xfrm>
            <a:off x="1043129" y="2514599"/>
            <a:ext cx="4579514" cy="3136899"/>
          </a:xfrm>
          <a:prstGeom prst="rect">
            <a:avLst/>
          </a:prstGeom>
          <a:noFill/>
          <a:ln w="28575">
            <a:solidFill>
              <a:srgbClr val="0569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5F3BAA5-0872-AA01-AB40-E8C293572632}"/>
              </a:ext>
            </a:extLst>
          </p:cNvPr>
          <p:cNvSpPr/>
          <p:nvPr/>
        </p:nvSpPr>
        <p:spPr>
          <a:xfrm>
            <a:off x="6494640" y="2514600"/>
            <a:ext cx="4563752" cy="3136899"/>
          </a:xfrm>
          <a:prstGeom prst="rect">
            <a:avLst/>
          </a:prstGeom>
          <a:noFill/>
          <a:ln w="28575">
            <a:solidFill>
              <a:srgbClr val="ABD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155770C-5114-75FA-743D-97902CADBD8B}"/>
              </a:ext>
            </a:extLst>
          </p:cNvPr>
          <p:cNvSpPr/>
          <p:nvPr/>
        </p:nvSpPr>
        <p:spPr>
          <a:xfrm>
            <a:off x="1227598" y="2362199"/>
            <a:ext cx="4579514" cy="3136899"/>
          </a:xfrm>
          <a:prstGeom prst="rect">
            <a:avLst/>
          </a:prstGeom>
          <a:solidFill>
            <a:srgbClr val="0569AC"/>
          </a:solidFill>
          <a:ln w="28575">
            <a:solidFill>
              <a:srgbClr val="0569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DEA61E1-8490-DE93-64AD-C6BF0A1C3316}"/>
              </a:ext>
            </a:extLst>
          </p:cNvPr>
          <p:cNvSpPr/>
          <p:nvPr/>
        </p:nvSpPr>
        <p:spPr>
          <a:xfrm>
            <a:off x="6673850" y="2362201"/>
            <a:ext cx="4579514" cy="3136899"/>
          </a:xfrm>
          <a:prstGeom prst="rect">
            <a:avLst/>
          </a:prstGeom>
          <a:solidFill>
            <a:srgbClr val="ABD037"/>
          </a:solidFill>
          <a:ln w="28575">
            <a:solidFill>
              <a:srgbClr val="ABD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8EAB9DA-E1A5-C226-9E23-248E34303D75}"/>
              </a:ext>
            </a:extLst>
          </p:cNvPr>
          <p:cNvSpPr txBox="1"/>
          <p:nvPr/>
        </p:nvSpPr>
        <p:spPr>
          <a:xfrm>
            <a:off x="2003925" y="3103540"/>
            <a:ext cx="3278448" cy="1631216"/>
          </a:xfrm>
          <a:prstGeom prst="rect">
            <a:avLst/>
          </a:prstGeom>
          <a:noFill/>
        </p:spPr>
        <p:txBody>
          <a:bodyPr wrap="square">
            <a:spAutoFit/>
          </a:bodyPr>
          <a:lstStyle/>
          <a:p>
            <a:r>
              <a:rPr lang="en-US" sz="2000" dirty="0">
                <a:solidFill>
                  <a:schemeClr val="bg1"/>
                </a:solidFill>
                <a:latin typeface="Arial" panose="020B0604020202020204" pitchFamily="34" charset="0"/>
                <a:cs typeface="Arial" panose="020B0604020202020204" pitchFamily="34" charset="0"/>
              </a:rPr>
              <a:t>Loss of market share </a:t>
            </a:r>
          </a:p>
          <a:p>
            <a:endParaRPr lang="en-US" sz="2000" dirty="0">
              <a:solidFill>
                <a:schemeClr val="bg1"/>
              </a:solidFill>
              <a:latin typeface="Arial" panose="020B0604020202020204" pitchFamily="34" charset="0"/>
              <a:cs typeface="Arial" panose="020B0604020202020204" pitchFamily="34" charset="0"/>
            </a:endParaRPr>
          </a:p>
          <a:p>
            <a:r>
              <a:rPr lang="en-US" sz="2000" dirty="0">
                <a:solidFill>
                  <a:schemeClr val="bg1"/>
                </a:solidFill>
                <a:latin typeface="Arial" panose="020B0604020202020204" pitchFamily="34" charset="0"/>
                <a:cs typeface="Arial" panose="020B0604020202020204" pitchFamily="34" charset="0"/>
              </a:rPr>
              <a:t>Inefficiencies and errors </a:t>
            </a:r>
          </a:p>
          <a:p>
            <a:endParaRPr lang="en-US" sz="2000" dirty="0">
              <a:solidFill>
                <a:schemeClr val="bg1"/>
              </a:solidFill>
              <a:latin typeface="Arial" panose="020B0604020202020204" pitchFamily="34" charset="0"/>
              <a:cs typeface="Arial" panose="020B0604020202020204" pitchFamily="34" charset="0"/>
            </a:endParaRPr>
          </a:p>
          <a:p>
            <a:r>
              <a:rPr lang="en-US" sz="2000" dirty="0">
                <a:solidFill>
                  <a:schemeClr val="bg1"/>
                </a:solidFill>
                <a:latin typeface="Arial" panose="020B0604020202020204" pitchFamily="34" charset="0"/>
                <a:cs typeface="Arial" panose="020B0604020202020204" pitchFamily="34" charset="0"/>
              </a:rPr>
              <a:t>Innovation stagnation </a:t>
            </a:r>
          </a:p>
        </p:txBody>
      </p:sp>
      <p:pic>
        <p:nvPicPr>
          <p:cNvPr id="6" name="Picture 5" descr="Green paper money flying in the air&#10;&#10;Description automatically generated">
            <a:extLst>
              <a:ext uri="{FF2B5EF4-FFF2-40B4-BE49-F238E27FC236}">
                <a16:creationId xmlns:a16="http://schemas.microsoft.com/office/drawing/2014/main" id="{41321F4F-CB6C-1947-E934-D60CEC1180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616"/>
          <a:stretch/>
        </p:blipFill>
        <p:spPr>
          <a:xfrm rot="21018809" flipH="1">
            <a:off x="2024296" y="363922"/>
            <a:ext cx="1086243" cy="1215182"/>
          </a:xfrm>
          <a:prstGeom prst="rect">
            <a:avLst/>
          </a:prstGeom>
        </p:spPr>
      </p:pic>
      <p:sp>
        <p:nvSpPr>
          <p:cNvPr id="11" name="TextBox 10">
            <a:extLst>
              <a:ext uri="{FF2B5EF4-FFF2-40B4-BE49-F238E27FC236}">
                <a16:creationId xmlns:a16="http://schemas.microsoft.com/office/drawing/2014/main" id="{06A063C0-C2C0-1187-C159-8E48496B7E25}"/>
              </a:ext>
            </a:extLst>
          </p:cNvPr>
          <p:cNvSpPr txBox="1"/>
          <p:nvPr/>
        </p:nvSpPr>
        <p:spPr>
          <a:xfrm>
            <a:off x="7352452" y="3103542"/>
            <a:ext cx="3499274" cy="1631216"/>
          </a:xfrm>
          <a:prstGeom prst="rect">
            <a:avLst/>
          </a:prstGeom>
          <a:noFill/>
        </p:spPr>
        <p:txBody>
          <a:bodyPr wrap="square">
            <a:spAutoFit/>
          </a:bodyPr>
          <a:lstStyle/>
          <a:p>
            <a:r>
              <a:rPr lang="en-US" sz="2000" dirty="0">
                <a:solidFill>
                  <a:schemeClr val="bg1"/>
                </a:solidFill>
                <a:latin typeface="Arial" panose="020B0604020202020204" pitchFamily="34" charset="0"/>
                <a:cs typeface="Arial" panose="020B0604020202020204" pitchFamily="34" charset="0"/>
              </a:rPr>
              <a:t>Cybersecurity risks </a:t>
            </a:r>
          </a:p>
          <a:p>
            <a:endParaRPr lang="en-US" sz="2000" dirty="0">
              <a:solidFill>
                <a:schemeClr val="bg1"/>
              </a:solidFill>
              <a:latin typeface="Arial" panose="020B0604020202020204" pitchFamily="34" charset="0"/>
              <a:cs typeface="Arial" panose="020B0604020202020204" pitchFamily="34" charset="0"/>
            </a:endParaRPr>
          </a:p>
          <a:p>
            <a:r>
              <a:rPr lang="en-US" sz="2000" dirty="0">
                <a:solidFill>
                  <a:schemeClr val="bg1"/>
                </a:solidFill>
                <a:latin typeface="Arial" panose="020B0604020202020204" pitchFamily="34" charset="0"/>
                <a:cs typeface="Arial" panose="020B0604020202020204" pitchFamily="34" charset="0"/>
              </a:rPr>
              <a:t>Poor decision-making </a:t>
            </a:r>
          </a:p>
          <a:p>
            <a:endParaRPr lang="en-US" sz="2000" dirty="0">
              <a:solidFill>
                <a:schemeClr val="bg1"/>
              </a:solidFill>
              <a:latin typeface="Arial" panose="020B0604020202020204" pitchFamily="34" charset="0"/>
              <a:cs typeface="Arial" panose="020B0604020202020204" pitchFamily="34" charset="0"/>
            </a:endParaRPr>
          </a:p>
          <a:p>
            <a:r>
              <a:rPr lang="en-US" sz="2000" dirty="0">
                <a:solidFill>
                  <a:schemeClr val="bg1"/>
                </a:solidFill>
                <a:latin typeface="Arial" panose="020B0604020202020204" pitchFamily="34" charset="0"/>
                <a:cs typeface="Arial" panose="020B0604020202020204" pitchFamily="34" charset="0"/>
              </a:rPr>
              <a:t>Negative brand perception</a:t>
            </a:r>
          </a:p>
        </p:txBody>
      </p:sp>
      <p:sp>
        <p:nvSpPr>
          <p:cNvPr id="2" name="TextBox 1">
            <a:extLst>
              <a:ext uri="{FF2B5EF4-FFF2-40B4-BE49-F238E27FC236}">
                <a16:creationId xmlns:a16="http://schemas.microsoft.com/office/drawing/2014/main" id="{0BC52949-7CE7-FFB1-D911-6D00E6128B6C}"/>
              </a:ext>
            </a:extLst>
          </p:cNvPr>
          <p:cNvSpPr txBox="1"/>
          <p:nvPr/>
        </p:nvSpPr>
        <p:spPr>
          <a:xfrm>
            <a:off x="-10285" y="416542"/>
            <a:ext cx="12212569" cy="584775"/>
          </a:xfrm>
          <a:prstGeom prst="rect">
            <a:avLst/>
          </a:prstGeom>
          <a:noFill/>
        </p:spPr>
        <p:txBody>
          <a:bodyPr wrap="square">
            <a:spAutoFit/>
          </a:bodyPr>
          <a:lstStyle/>
          <a:p>
            <a:pPr algn="ctr"/>
            <a:r>
              <a:rPr lang="en-US" sz="3200" b="1" i="1" spc="-150" dirty="0">
                <a:solidFill>
                  <a:srgbClr val="0569AC"/>
                </a:solidFill>
                <a:effectLst>
                  <a:outerShdw sx="1000" sy="1000" algn="ctr" rotWithShape="0">
                    <a:srgbClr val="000000"/>
                  </a:outerShdw>
                </a:effectLst>
                <a:latin typeface="Arial Black" panose="020B0604020202020204" pitchFamily="34" charset="0"/>
                <a:cs typeface="Arial Black" panose="020B0604020202020204" pitchFamily="34" charset="0"/>
              </a:rPr>
              <a:t>Business risks of avoiding</a:t>
            </a:r>
          </a:p>
        </p:txBody>
      </p:sp>
      <p:sp>
        <p:nvSpPr>
          <p:cNvPr id="3" name="TextBox 2">
            <a:extLst>
              <a:ext uri="{FF2B5EF4-FFF2-40B4-BE49-F238E27FC236}">
                <a16:creationId xmlns:a16="http://schemas.microsoft.com/office/drawing/2014/main" id="{BFD1B8B0-3283-A5DE-8E85-ECF889522009}"/>
              </a:ext>
            </a:extLst>
          </p:cNvPr>
          <p:cNvSpPr txBox="1"/>
          <p:nvPr/>
        </p:nvSpPr>
        <p:spPr>
          <a:xfrm>
            <a:off x="1" y="846956"/>
            <a:ext cx="12202284" cy="677108"/>
          </a:xfrm>
          <a:prstGeom prst="rect">
            <a:avLst/>
          </a:prstGeom>
          <a:noFill/>
        </p:spPr>
        <p:txBody>
          <a:bodyPr wrap="square">
            <a:spAutoFit/>
          </a:bodyPr>
          <a:lstStyle/>
          <a:p>
            <a:pPr algn="ctr"/>
            <a:r>
              <a:rPr lang="en-US" sz="3800" b="1" i="1" spc="-150" dirty="0">
                <a:solidFill>
                  <a:srgbClr val="0569AC"/>
                </a:solidFill>
                <a:effectLst>
                  <a:outerShdw sx="1000" sy="1000" algn="ctr" rotWithShape="0">
                    <a:srgbClr val="000000"/>
                  </a:outerShdw>
                </a:effectLst>
                <a:latin typeface="Arial Black" panose="020B0604020202020204" pitchFamily="34" charset="0"/>
                <a:cs typeface="Arial Black" panose="020B0604020202020204" pitchFamily="34" charset="0"/>
              </a:rPr>
              <a:t>DIGITAL TRANSFORMATION</a:t>
            </a:r>
            <a:endParaRPr lang="en-US" sz="3800" b="1" i="1" spc="-150" dirty="0">
              <a:solidFill>
                <a:srgbClr val="0569AC"/>
              </a:solidFill>
              <a:effectLst>
                <a:outerShdw sx="98507" sy="98507" algn="ctr" rotWithShape="0">
                  <a:srgbClr val="000000"/>
                </a:outerShdw>
              </a:effectLst>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19185189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8C7A5AF-53A9-9A6D-AB45-18D1077CE364}"/>
              </a:ext>
            </a:extLst>
          </p:cNvPr>
          <p:cNvSpPr/>
          <p:nvPr/>
        </p:nvSpPr>
        <p:spPr>
          <a:xfrm>
            <a:off x="0" y="0"/>
            <a:ext cx="12192000" cy="6858000"/>
          </a:xfrm>
          <a:prstGeom prst="rect">
            <a:avLst/>
          </a:prstGeom>
          <a:solidFill>
            <a:srgbClr val="E7E7E8"/>
          </a:solidFill>
          <a:ln>
            <a:solidFill>
              <a:srgbClr val="E7E7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D11D4FD2-D6A2-6044-B93E-A2A853A700E4}"/>
              </a:ext>
            </a:extLst>
          </p:cNvPr>
          <p:cNvCxnSpPr>
            <a:cxnSpLocks/>
          </p:cNvCxnSpPr>
          <p:nvPr/>
        </p:nvCxnSpPr>
        <p:spPr>
          <a:xfrm>
            <a:off x="3429000" y="2479191"/>
            <a:ext cx="0" cy="3336391"/>
          </a:xfrm>
          <a:prstGeom prst="line">
            <a:avLst/>
          </a:prstGeom>
          <a:ln w="57150">
            <a:solidFill>
              <a:srgbClr val="ABD037"/>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7E47178-569A-65BE-3259-10EAB2161A3D}"/>
              </a:ext>
            </a:extLst>
          </p:cNvPr>
          <p:cNvCxnSpPr>
            <a:cxnSpLocks/>
          </p:cNvCxnSpPr>
          <p:nvPr/>
        </p:nvCxnSpPr>
        <p:spPr>
          <a:xfrm>
            <a:off x="8683141" y="1752507"/>
            <a:ext cx="0" cy="4614736"/>
          </a:xfrm>
          <a:prstGeom prst="line">
            <a:avLst/>
          </a:prstGeom>
          <a:ln w="57150">
            <a:solidFill>
              <a:srgbClr val="0569AC"/>
            </a:solidFill>
          </a:ln>
        </p:spPr>
        <p:style>
          <a:lnRef idx="1">
            <a:schemeClr val="accent1"/>
          </a:lnRef>
          <a:fillRef idx="0">
            <a:schemeClr val="accent1"/>
          </a:fillRef>
          <a:effectRef idx="0">
            <a:schemeClr val="accent1"/>
          </a:effectRef>
          <a:fontRef idx="minor">
            <a:schemeClr val="tx1"/>
          </a:fontRef>
        </p:style>
      </p:cxnSp>
      <p:pic>
        <p:nvPicPr>
          <p:cNvPr id="3" name="Picture 2" descr="Green paper money flying in the air&#10;&#10;Description automatically generated">
            <a:extLst>
              <a:ext uri="{FF2B5EF4-FFF2-40B4-BE49-F238E27FC236}">
                <a16:creationId xmlns:a16="http://schemas.microsoft.com/office/drawing/2014/main" id="{3177DE52-7F70-5B56-835C-0B5ED63395E8}"/>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10448" b="89552" l="9167" r="89167"/>
                    </a14:imgEffect>
                  </a14:imgLayer>
                </a14:imgProps>
              </a:ext>
              <a:ext uri="{28A0092B-C50C-407E-A947-70E740481C1C}">
                <a14:useLocalDpi xmlns:a14="http://schemas.microsoft.com/office/drawing/2010/main"/>
              </a:ext>
            </a:extLst>
          </a:blip>
          <a:srcRect/>
          <a:stretch/>
        </p:blipFill>
        <p:spPr>
          <a:xfrm rot="20935758">
            <a:off x="3219681" y="279754"/>
            <a:ext cx="948824" cy="529306"/>
          </a:xfrm>
          <a:prstGeom prst="rect">
            <a:avLst/>
          </a:prstGeom>
        </p:spPr>
      </p:pic>
      <p:sp>
        <p:nvSpPr>
          <p:cNvPr id="4" name="Rectangle 3">
            <a:extLst>
              <a:ext uri="{FF2B5EF4-FFF2-40B4-BE49-F238E27FC236}">
                <a16:creationId xmlns:a16="http://schemas.microsoft.com/office/drawing/2014/main" id="{491F9D9C-4055-1336-6E0D-BA17378DCE25}"/>
              </a:ext>
            </a:extLst>
          </p:cNvPr>
          <p:cNvSpPr/>
          <p:nvPr/>
        </p:nvSpPr>
        <p:spPr>
          <a:xfrm>
            <a:off x="6385933" y="1752507"/>
            <a:ext cx="4618663" cy="877722"/>
          </a:xfrm>
          <a:prstGeom prst="rect">
            <a:avLst/>
          </a:prstGeom>
          <a:solidFill>
            <a:srgbClr val="ABD037"/>
          </a:solidFill>
          <a:ln>
            <a:solidFill>
              <a:srgbClr val="ABD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AEB9666-04CC-F0A1-DDC5-A2DBD3944AF2}"/>
              </a:ext>
            </a:extLst>
          </p:cNvPr>
          <p:cNvSpPr/>
          <p:nvPr/>
        </p:nvSpPr>
        <p:spPr>
          <a:xfrm>
            <a:off x="1478977" y="2474367"/>
            <a:ext cx="3969326" cy="877722"/>
          </a:xfrm>
          <a:prstGeom prst="rect">
            <a:avLst/>
          </a:prstGeom>
          <a:solidFill>
            <a:srgbClr val="0569AC"/>
          </a:solidFill>
          <a:ln>
            <a:solidFill>
              <a:srgbClr val="0569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E381DE5-5062-BCA1-3A62-DCF2795A375E}"/>
              </a:ext>
            </a:extLst>
          </p:cNvPr>
          <p:cNvSpPr/>
          <p:nvPr/>
        </p:nvSpPr>
        <p:spPr>
          <a:xfrm>
            <a:off x="1478976" y="3712617"/>
            <a:ext cx="3969326" cy="877722"/>
          </a:xfrm>
          <a:prstGeom prst="rect">
            <a:avLst/>
          </a:prstGeom>
          <a:solidFill>
            <a:srgbClr val="0569AC"/>
          </a:solidFill>
          <a:ln>
            <a:solidFill>
              <a:srgbClr val="0569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C6BF015-94FB-4FE6-F8F2-DA3DBA43CA19}"/>
              </a:ext>
            </a:extLst>
          </p:cNvPr>
          <p:cNvSpPr/>
          <p:nvPr/>
        </p:nvSpPr>
        <p:spPr>
          <a:xfrm>
            <a:off x="1478975" y="4926709"/>
            <a:ext cx="3969326" cy="877722"/>
          </a:xfrm>
          <a:prstGeom prst="rect">
            <a:avLst/>
          </a:prstGeom>
          <a:solidFill>
            <a:srgbClr val="0569AC"/>
          </a:solidFill>
          <a:ln>
            <a:solidFill>
              <a:srgbClr val="0569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DBA7455-0412-617B-2E27-C1A430F3E304}"/>
              </a:ext>
            </a:extLst>
          </p:cNvPr>
          <p:cNvSpPr/>
          <p:nvPr/>
        </p:nvSpPr>
        <p:spPr>
          <a:xfrm>
            <a:off x="6385932" y="2989777"/>
            <a:ext cx="4618664" cy="877722"/>
          </a:xfrm>
          <a:prstGeom prst="rect">
            <a:avLst/>
          </a:prstGeom>
          <a:solidFill>
            <a:srgbClr val="ABD037"/>
          </a:solidFill>
          <a:ln>
            <a:solidFill>
              <a:srgbClr val="ABD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57F1D13-B17B-B836-8523-A543E8B63AEF}"/>
              </a:ext>
            </a:extLst>
          </p:cNvPr>
          <p:cNvSpPr/>
          <p:nvPr/>
        </p:nvSpPr>
        <p:spPr>
          <a:xfrm>
            <a:off x="6385933" y="4233287"/>
            <a:ext cx="4618668" cy="877722"/>
          </a:xfrm>
          <a:prstGeom prst="rect">
            <a:avLst/>
          </a:prstGeom>
          <a:solidFill>
            <a:srgbClr val="ABD037"/>
          </a:solidFill>
          <a:ln>
            <a:solidFill>
              <a:srgbClr val="ABD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EF3DEB4-76BA-E80C-3E5F-4AAA06D3BA07}"/>
              </a:ext>
            </a:extLst>
          </p:cNvPr>
          <p:cNvSpPr/>
          <p:nvPr/>
        </p:nvSpPr>
        <p:spPr>
          <a:xfrm>
            <a:off x="6385935" y="5489521"/>
            <a:ext cx="4618673" cy="877722"/>
          </a:xfrm>
          <a:prstGeom prst="rect">
            <a:avLst/>
          </a:prstGeom>
          <a:solidFill>
            <a:srgbClr val="ABD037"/>
          </a:solidFill>
          <a:ln>
            <a:solidFill>
              <a:srgbClr val="ABD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7595C5B-2408-828D-D659-CE175E136178}"/>
              </a:ext>
            </a:extLst>
          </p:cNvPr>
          <p:cNvSpPr txBox="1"/>
          <p:nvPr/>
        </p:nvSpPr>
        <p:spPr>
          <a:xfrm>
            <a:off x="1744929" y="2694035"/>
            <a:ext cx="3689921" cy="400110"/>
          </a:xfrm>
          <a:prstGeom prst="rect">
            <a:avLst/>
          </a:prstGeom>
          <a:noFill/>
        </p:spPr>
        <p:txBody>
          <a:bodyPr wrap="square">
            <a:spAutoFit/>
          </a:bodyPr>
          <a:lstStyle/>
          <a:p>
            <a:r>
              <a:rPr lang="en-US" sz="2000" dirty="0">
                <a:solidFill>
                  <a:schemeClr val="bg1"/>
                </a:solidFill>
                <a:latin typeface="Arial" panose="020B0604020202020204" pitchFamily="34" charset="0"/>
                <a:cs typeface="Arial" panose="020B0604020202020204" pitchFamily="34" charset="0"/>
              </a:rPr>
              <a:t>Cloud computing and storage </a:t>
            </a:r>
          </a:p>
        </p:txBody>
      </p:sp>
      <p:sp>
        <p:nvSpPr>
          <p:cNvPr id="19" name="TextBox 18">
            <a:extLst>
              <a:ext uri="{FF2B5EF4-FFF2-40B4-BE49-F238E27FC236}">
                <a16:creationId xmlns:a16="http://schemas.microsoft.com/office/drawing/2014/main" id="{C159E8D1-E41C-80B6-C6F2-287934CA70EB}"/>
              </a:ext>
            </a:extLst>
          </p:cNvPr>
          <p:cNvSpPr txBox="1"/>
          <p:nvPr/>
        </p:nvSpPr>
        <p:spPr>
          <a:xfrm>
            <a:off x="1771079" y="3970470"/>
            <a:ext cx="3244847" cy="400110"/>
          </a:xfrm>
          <a:prstGeom prst="rect">
            <a:avLst/>
          </a:prstGeom>
          <a:noFill/>
        </p:spPr>
        <p:txBody>
          <a:bodyPr wrap="square">
            <a:spAutoFit/>
          </a:bodyPr>
          <a:lstStyle/>
          <a:p>
            <a:r>
              <a:rPr lang="en-US" sz="2000" dirty="0">
                <a:solidFill>
                  <a:schemeClr val="bg1"/>
                </a:solidFill>
                <a:latin typeface="Arial" panose="020B0604020202020204" pitchFamily="34" charset="0"/>
                <a:cs typeface="Arial" panose="020B0604020202020204" pitchFamily="34" charset="0"/>
              </a:rPr>
              <a:t>Big data </a:t>
            </a:r>
          </a:p>
        </p:txBody>
      </p:sp>
      <p:sp>
        <p:nvSpPr>
          <p:cNvPr id="23" name="TextBox 22">
            <a:extLst>
              <a:ext uri="{FF2B5EF4-FFF2-40B4-BE49-F238E27FC236}">
                <a16:creationId xmlns:a16="http://schemas.microsoft.com/office/drawing/2014/main" id="{8D571F10-1428-E581-1789-3ECC01DBB573}"/>
              </a:ext>
            </a:extLst>
          </p:cNvPr>
          <p:cNvSpPr txBox="1"/>
          <p:nvPr/>
        </p:nvSpPr>
        <p:spPr>
          <a:xfrm>
            <a:off x="1771077" y="5172700"/>
            <a:ext cx="3244847" cy="400110"/>
          </a:xfrm>
          <a:prstGeom prst="rect">
            <a:avLst/>
          </a:prstGeom>
          <a:noFill/>
        </p:spPr>
        <p:txBody>
          <a:bodyPr wrap="square">
            <a:spAutoFit/>
          </a:bodyPr>
          <a:lstStyle/>
          <a:p>
            <a:r>
              <a:rPr lang="en-US" sz="2000" dirty="0">
                <a:solidFill>
                  <a:schemeClr val="bg1"/>
                </a:solidFill>
                <a:latin typeface="Arial" panose="020B0604020202020204" pitchFamily="34" charset="0"/>
                <a:cs typeface="Arial" panose="020B0604020202020204" pitchFamily="34" charset="0"/>
              </a:rPr>
              <a:t>Internet of Things (IoT) </a:t>
            </a:r>
          </a:p>
        </p:txBody>
      </p:sp>
      <p:sp>
        <p:nvSpPr>
          <p:cNvPr id="24" name="TextBox 23">
            <a:extLst>
              <a:ext uri="{FF2B5EF4-FFF2-40B4-BE49-F238E27FC236}">
                <a16:creationId xmlns:a16="http://schemas.microsoft.com/office/drawing/2014/main" id="{179A7957-463A-0DA3-8160-A7A291E1258E}"/>
              </a:ext>
            </a:extLst>
          </p:cNvPr>
          <p:cNvSpPr txBox="1"/>
          <p:nvPr/>
        </p:nvSpPr>
        <p:spPr>
          <a:xfrm>
            <a:off x="6703435" y="1986090"/>
            <a:ext cx="1824538" cy="400110"/>
          </a:xfrm>
          <a:prstGeom prst="rect">
            <a:avLst/>
          </a:prstGeom>
          <a:noFill/>
        </p:spPr>
        <p:txBody>
          <a:bodyPr wrap="none" rtlCol="0">
            <a:spAutoFit/>
          </a:bodyPr>
          <a:lstStyle/>
          <a:p>
            <a:r>
              <a:rPr lang="en-US" sz="2000" dirty="0">
                <a:solidFill>
                  <a:schemeClr val="bg1"/>
                </a:solidFill>
                <a:latin typeface="Arial" panose="020B0604020202020204" pitchFamily="34" charset="0"/>
                <a:cs typeface="Arial" panose="020B0604020202020204" pitchFamily="34" charset="0"/>
              </a:rPr>
              <a:t>5G technology</a:t>
            </a:r>
          </a:p>
        </p:txBody>
      </p:sp>
      <p:sp>
        <p:nvSpPr>
          <p:cNvPr id="25" name="TextBox 24">
            <a:extLst>
              <a:ext uri="{FF2B5EF4-FFF2-40B4-BE49-F238E27FC236}">
                <a16:creationId xmlns:a16="http://schemas.microsoft.com/office/drawing/2014/main" id="{DDDDB9F2-B342-A1E2-4A4D-F148BE8EB91E}"/>
              </a:ext>
            </a:extLst>
          </p:cNvPr>
          <p:cNvSpPr txBox="1"/>
          <p:nvPr/>
        </p:nvSpPr>
        <p:spPr>
          <a:xfrm>
            <a:off x="6690735" y="3234605"/>
            <a:ext cx="2956259" cy="400110"/>
          </a:xfrm>
          <a:prstGeom prst="rect">
            <a:avLst/>
          </a:prstGeom>
          <a:noFill/>
        </p:spPr>
        <p:txBody>
          <a:bodyPr wrap="none" rtlCol="0">
            <a:spAutoFit/>
          </a:bodyPr>
          <a:lstStyle/>
          <a:p>
            <a:r>
              <a:rPr lang="en-US" sz="2000" dirty="0">
                <a:solidFill>
                  <a:schemeClr val="bg1"/>
                </a:solidFill>
                <a:latin typeface="Arial" panose="020B0604020202020204" pitchFamily="34" charset="0"/>
                <a:cs typeface="Arial" panose="020B0604020202020204" pitchFamily="34" charset="0"/>
              </a:rPr>
              <a:t>Artificial Intelligence (AI)</a:t>
            </a:r>
          </a:p>
        </p:txBody>
      </p:sp>
      <p:sp>
        <p:nvSpPr>
          <p:cNvPr id="26" name="TextBox 25">
            <a:extLst>
              <a:ext uri="{FF2B5EF4-FFF2-40B4-BE49-F238E27FC236}">
                <a16:creationId xmlns:a16="http://schemas.microsoft.com/office/drawing/2014/main" id="{67CE193B-0CB3-5122-DC21-9BD6DC3F3FD1}"/>
              </a:ext>
            </a:extLst>
          </p:cNvPr>
          <p:cNvSpPr txBox="1"/>
          <p:nvPr/>
        </p:nvSpPr>
        <p:spPr>
          <a:xfrm>
            <a:off x="6703435" y="4486028"/>
            <a:ext cx="3802644" cy="400110"/>
          </a:xfrm>
          <a:prstGeom prst="rect">
            <a:avLst/>
          </a:prstGeom>
          <a:noFill/>
        </p:spPr>
        <p:txBody>
          <a:bodyPr wrap="none" rtlCol="0">
            <a:spAutoFit/>
          </a:bodyPr>
          <a:lstStyle/>
          <a:p>
            <a:r>
              <a:rPr lang="en-US" sz="2000" dirty="0">
                <a:solidFill>
                  <a:schemeClr val="bg1"/>
                </a:solidFill>
                <a:latin typeface="Arial" panose="020B0604020202020204" pitchFamily="34" charset="0"/>
                <a:cs typeface="Arial" panose="020B0604020202020204" pitchFamily="34" charset="0"/>
              </a:rPr>
              <a:t>Nex-gen cybersecurity solutions</a:t>
            </a:r>
          </a:p>
        </p:txBody>
      </p:sp>
      <p:sp>
        <p:nvSpPr>
          <p:cNvPr id="27" name="TextBox 26">
            <a:extLst>
              <a:ext uri="{FF2B5EF4-FFF2-40B4-BE49-F238E27FC236}">
                <a16:creationId xmlns:a16="http://schemas.microsoft.com/office/drawing/2014/main" id="{4AC09076-5810-54BA-A6B0-35FAFD7F3642}"/>
              </a:ext>
            </a:extLst>
          </p:cNvPr>
          <p:cNvSpPr txBox="1"/>
          <p:nvPr/>
        </p:nvSpPr>
        <p:spPr>
          <a:xfrm>
            <a:off x="6689988" y="5602135"/>
            <a:ext cx="4301177" cy="707886"/>
          </a:xfrm>
          <a:prstGeom prst="rect">
            <a:avLst/>
          </a:prstGeom>
          <a:noFill/>
        </p:spPr>
        <p:txBody>
          <a:bodyPr wrap="none" rtlCol="0">
            <a:spAutoFit/>
          </a:bodyPr>
          <a:lstStyle/>
          <a:p>
            <a:r>
              <a:rPr lang="en-US" sz="2000" dirty="0">
                <a:solidFill>
                  <a:schemeClr val="bg1"/>
                </a:solidFill>
                <a:latin typeface="Arial" panose="020B0604020202020204" pitchFamily="34" charset="0"/>
                <a:cs typeface="Arial" panose="020B0604020202020204" pitchFamily="34" charset="0"/>
              </a:rPr>
              <a:t>Customer relationship management </a:t>
            </a:r>
          </a:p>
          <a:p>
            <a:r>
              <a:rPr lang="en-US" sz="2000" dirty="0">
                <a:solidFill>
                  <a:schemeClr val="bg1"/>
                </a:solidFill>
                <a:latin typeface="Arial" panose="020B0604020202020204" pitchFamily="34" charset="0"/>
                <a:cs typeface="Arial" panose="020B0604020202020204" pitchFamily="34" charset="0"/>
              </a:rPr>
              <a:t>(CRM)</a:t>
            </a:r>
          </a:p>
        </p:txBody>
      </p:sp>
      <p:sp>
        <p:nvSpPr>
          <p:cNvPr id="10" name="TextBox 9">
            <a:extLst>
              <a:ext uri="{FF2B5EF4-FFF2-40B4-BE49-F238E27FC236}">
                <a16:creationId xmlns:a16="http://schemas.microsoft.com/office/drawing/2014/main" id="{3105BBE7-8CD5-FACB-BA5D-ADA71D410ACB}"/>
              </a:ext>
            </a:extLst>
          </p:cNvPr>
          <p:cNvSpPr txBox="1"/>
          <p:nvPr/>
        </p:nvSpPr>
        <p:spPr>
          <a:xfrm>
            <a:off x="-10285" y="327334"/>
            <a:ext cx="12212569" cy="584775"/>
          </a:xfrm>
          <a:prstGeom prst="rect">
            <a:avLst/>
          </a:prstGeom>
          <a:noFill/>
        </p:spPr>
        <p:txBody>
          <a:bodyPr wrap="square">
            <a:spAutoFit/>
          </a:bodyPr>
          <a:lstStyle/>
          <a:p>
            <a:pPr algn="ctr"/>
            <a:r>
              <a:rPr lang="en-US" sz="3200" b="1" i="1" spc="-150" dirty="0">
                <a:solidFill>
                  <a:srgbClr val="0569AC"/>
                </a:solidFill>
                <a:effectLst>
                  <a:outerShdw sx="1000" sy="1000" algn="ctr" rotWithShape="0">
                    <a:srgbClr val="000000"/>
                  </a:outerShdw>
                </a:effectLst>
                <a:latin typeface="Arial Black" panose="020B0604020202020204" pitchFamily="34" charset="0"/>
                <a:cs typeface="Arial Black" panose="020B0604020202020204" pitchFamily="34" charset="0"/>
              </a:rPr>
              <a:t>Identifying strategic</a:t>
            </a:r>
          </a:p>
        </p:txBody>
      </p:sp>
      <p:sp>
        <p:nvSpPr>
          <p:cNvPr id="14" name="TextBox 13">
            <a:extLst>
              <a:ext uri="{FF2B5EF4-FFF2-40B4-BE49-F238E27FC236}">
                <a16:creationId xmlns:a16="http://schemas.microsoft.com/office/drawing/2014/main" id="{0AA54AE4-F331-5595-1E63-85665E5CC65A}"/>
              </a:ext>
            </a:extLst>
          </p:cNvPr>
          <p:cNvSpPr txBox="1"/>
          <p:nvPr/>
        </p:nvSpPr>
        <p:spPr>
          <a:xfrm>
            <a:off x="1" y="757748"/>
            <a:ext cx="12202284" cy="677108"/>
          </a:xfrm>
          <a:prstGeom prst="rect">
            <a:avLst/>
          </a:prstGeom>
          <a:noFill/>
        </p:spPr>
        <p:txBody>
          <a:bodyPr wrap="square">
            <a:spAutoFit/>
          </a:bodyPr>
          <a:lstStyle/>
          <a:p>
            <a:pPr algn="ctr"/>
            <a:r>
              <a:rPr lang="en-US" sz="3800" b="1" i="1" spc="-150" dirty="0">
                <a:solidFill>
                  <a:srgbClr val="0569AC"/>
                </a:solidFill>
                <a:effectLst>
                  <a:outerShdw sx="1000" sy="1000" algn="ctr" rotWithShape="0">
                    <a:srgbClr val="000000"/>
                  </a:outerShdw>
                </a:effectLst>
                <a:latin typeface="Arial Black" panose="020B0604020202020204" pitchFamily="34" charset="0"/>
                <a:cs typeface="Arial Black" panose="020B0604020202020204" pitchFamily="34" charset="0"/>
              </a:rPr>
              <a:t>INVESTMENT AREAS</a:t>
            </a:r>
            <a:endParaRPr lang="en-US" sz="3800" b="1" i="1" spc="-150" dirty="0">
              <a:solidFill>
                <a:srgbClr val="0569AC"/>
              </a:solidFill>
              <a:effectLst>
                <a:outerShdw sx="98507" sy="98507" algn="ctr" rotWithShape="0">
                  <a:srgbClr val="000000"/>
                </a:outerShdw>
              </a:effectLst>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20046310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0453EDDD-A7FB-7C77-0448-BE7BCECAC174}"/>
              </a:ext>
            </a:extLst>
          </p:cNvPr>
          <p:cNvSpPr/>
          <p:nvPr/>
        </p:nvSpPr>
        <p:spPr>
          <a:xfrm>
            <a:off x="0" y="0"/>
            <a:ext cx="12192000" cy="6858000"/>
          </a:xfrm>
          <a:prstGeom prst="rect">
            <a:avLst/>
          </a:prstGeom>
          <a:solidFill>
            <a:srgbClr val="E7E7E8"/>
          </a:solidFill>
          <a:ln>
            <a:solidFill>
              <a:srgbClr val="E7E7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D815FC2-1575-812A-C297-7D1391E90272}"/>
              </a:ext>
            </a:extLst>
          </p:cNvPr>
          <p:cNvSpPr>
            <a:spLocks noChangeAspect="1"/>
          </p:cNvSpPr>
          <p:nvPr/>
        </p:nvSpPr>
        <p:spPr>
          <a:xfrm>
            <a:off x="1693421" y="2007841"/>
            <a:ext cx="1828800" cy="1828800"/>
          </a:xfrm>
          <a:prstGeom prst="rect">
            <a:avLst/>
          </a:prstGeom>
          <a:solidFill>
            <a:srgbClr val="0569AC"/>
          </a:solidFill>
          <a:ln>
            <a:solidFill>
              <a:srgbClr val="0569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CB4D115-B44B-005B-1319-3AC0A2FD699B}"/>
              </a:ext>
            </a:extLst>
          </p:cNvPr>
          <p:cNvSpPr>
            <a:spLocks noChangeAspect="1"/>
          </p:cNvSpPr>
          <p:nvPr/>
        </p:nvSpPr>
        <p:spPr>
          <a:xfrm>
            <a:off x="4022639" y="2007841"/>
            <a:ext cx="1828800" cy="1828800"/>
          </a:xfrm>
          <a:prstGeom prst="rect">
            <a:avLst/>
          </a:prstGeom>
          <a:solidFill>
            <a:srgbClr val="0569AC"/>
          </a:solidFill>
          <a:ln>
            <a:solidFill>
              <a:srgbClr val="0569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2452A1C-2892-9A77-405E-5187A0139D30}"/>
              </a:ext>
            </a:extLst>
          </p:cNvPr>
          <p:cNvSpPr>
            <a:spLocks noChangeAspect="1"/>
          </p:cNvSpPr>
          <p:nvPr/>
        </p:nvSpPr>
        <p:spPr>
          <a:xfrm>
            <a:off x="6351857" y="2007841"/>
            <a:ext cx="1828800" cy="1828800"/>
          </a:xfrm>
          <a:prstGeom prst="rect">
            <a:avLst/>
          </a:prstGeom>
          <a:solidFill>
            <a:srgbClr val="0569AC"/>
          </a:solidFill>
          <a:ln>
            <a:solidFill>
              <a:srgbClr val="0569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9516FF8-6B24-AFB9-13C4-3C8673108023}"/>
              </a:ext>
            </a:extLst>
          </p:cNvPr>
          <p:cNvSpPr>
            <a:spLocks noChangeAspect="1"/>
          </p:cNvSpPr>
          <p:nvPr/>
        </p:nvSpPr>
        <p:spPr>
          <a:xfrm>
            <a:off x="8681075" y="2007841"/>
            <a:ext cx="1828800" cy="1828800"/>
          </a:xfrm>
          <a:prstGeom prst="rect">
            <a:avLst/>
          </a:prstGeom>
          <a:solidFill>
            <a:srgbClr val="0569AC"/>
          </a:solidFill>
          <a:ln>
            <a:solidFill>
              <a:srgbClr val="0569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747CC0D-8A29-E79D-BC9E-5A42B8C94071}"/>
              </a:ext>
            </a:extLst>
          </p:cNvPr>
          <p:cNvSpPr>
            <a:spLocks noChangeAspect="1"/>
          </p:cNvSpPr>
          <p:nvPr/>
        </p:nvSpPr>
        <p:spPr>
          <a:xfrm>
            <a:off x="1693421" y="4230341"/>
            <a:ext cx="1828800" cy="1828800"/>
          </a:xfrm>
          <a:prstGeom prst="rect">
            <a:avLst/>
          </a:prstGeom>
          <a:solidFill>
            <a:srgbClr val="ABD037"/>
          </a:solidFill>
          <a:ln>
            <a:solidFill>
              <a:srgbClr val="ABD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1F387B8-4CDA-F337-9F1D-05EF778FCA3F}"/>
              </a:ext>
            </a:extLst>
          </p:cNvPr>
          <p:cNvSpPr>
            <a:spLocks noChangeAspect="1"/>
          </p:cNvSpPr>
          <p:nvPr/>
        </p:nvSpPr>
        <p:spPr>
          <a:xfrm>
            <a:off x="4022639" y="4230341"/>
            <a:ext cx="1828800" cy="1828800"/>
          </a:xfrm>
          <a:prstGeom prst="rect">
            <a:avLst/>
          </a:prstGeom>
          <a:solidFill>
            <a:srgbClr val="ABD037"/>
          </a:solidFill>
          <a:ln>
            <a:solidFill>
              <a:srgbClr val="ABD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7F2C25-7C32-6B45-35F1-4CC526E63C4A}"/>
              </a:ext>
            </a:extLst>
          </p:cNvPr>
          <p:cNvSpPr>
            <a:spLocks noChangeAspect="1"/>
          </p:cNvSpPr>
          <p:nvPr/>
        </p:nvSpPr>
        <p:spPr>
          <a:xfrm>
            <a:off x="6351857" y="4230341"/>
            <a:ext cx="1828800" cy="1828800"/>
          </a:xfrm>
          <a:prstGeom prst="rect">
            <a:avLst/>
          </a:prstGeom>
          <a:solidFill>
            <a:srgbClr val="ABD037"/>
          </a:solidFill>
          <a:ln>
            <a:solidFill>
              <a:srgbClr val="ABD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F4FB191-27BD-9C5F-8083-C94ED09A342D}"/>
              </a:ext>
            </a:extLst>
          </p:cNvPr>
          <p:cNvSpPr>
            <a:spLocks noChangeAspect="1"/>
          </p:cNvSpPr>
          <p:nvPr/>
        </p:nvSpPr>
        <p:spPr>
          <a:xfrm>
            <a:off x="8681075" y="4230341"/>
            <a:ext cx="1828800" cy="1828800"/>
          </a:xfrm>
          <a:prstGeom prst="rect">
            <a:avLst/>
          </a:prstGeom>
          <a:solidFill>
            <a:srgbClr val="ABD037"/>
          </a:solidFill>
          <a:ln>
            <a:solidFill>
              <a:srgbClr val="ABD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E064C26-DB5A-0AC7-77A8-01BBE0C2FF67}"/>
              </a:ext>
            </a:extLst>
          </p:cNvPr>
          <p:cNvSpPr txBox="1"/>
          <p:nvPr/>
        </p:nvSpPr>
        <p:spPr>
          <a:xfrm>
            <a:off x="1680721" y="3030874"/>
            <a:ext cx="1828800" cy="646331"/>
          </a:xfrm>
          <a:prstGeom prst="rect">
            <a:avLst/>
          </a:prstGeom>
          <a:no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Assess </a:t>
            </a:r>
          </a:p>
          <a:p>
            <a:pPr algn="ctr"/>
            <a:r>
              <a:rPr lang="en-US" dirty="0">
                <a:solidFill>
                  <a:schemeClr val="bg1"/>
                </a:solidFill>
                <a:latin typeface="Arial" panose="020B0604020202020204" pitchFamily="34" charset="0"/>
                <a:cs typeface="Arial" panose="020B0604020202020204" pitchFamily="34" charset="0"/>
              </a:rPr>
              <a:t>current state</a:t>
            </a:r>
          </a:p>
        </p:txBody>
      </p:sp>
      <p:sp>
        <p:nvSpPr>
          <p:cNvPr id="13" name="TextBox 12">
            <a:extLst>
              <a:ext uri="{FF2B5EF4-FFF2-40B4-BE49-F238E27FC236}">
                <a16:creationId xmlns:a16="http://schemas.microsoft.com/office/drawing/2014/main" id="{344B08D1-5371-D045-1CE1-EF57E26264BB}"/>
              </a:ext>
            </a:extLst>
          </p:cNvPr>
          <p:cNvSpPr txBox="1"/>
          <p:nvPr/>
        </p:nvSpPr>
        <p:spPr>
          <a:xfrm>
            <a:off x="4009939" y="3030874"/>
            <a:ext cx="1828799" cy="646331"/>
          </a:xfrm>
          <a:prstGeom prst="rect">
            <a:avLst/>
          </a:prstGeom>
          <a:no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Align with strategy</a:t>
            </a:r>
          </a:p>
        </p:txBody>
      </p:sp>
      <p:sp>
        <p:nvSpPr>
          <p:cNvPr id="14" name="TextBox 13">
            <a:extLst>
              <a:ext uri="{FF2B5EF4-FFF2-40B4-BE49-F238E27FC236}">
                <a16:creationId xmlns:a16="http://schemas.microsoft.com/office/drawing/2014/main" id="{315929D8-4F50-565E-E827-F66E87C45A3E}"/>
              </a:ext>
            </a:extLst>
          </p:cNvPr>
          <p:cNvSpPr txBox="1"/>
          <p:nvPr/>
        </p:nvSpPr>
        <p:spPr>
          <a:xfrm>
            <a:off x="6365302" y="3030875"/>
            <a:ext cx="1828801" cy="646331"/>
          </a:xfrm>
          <a:prstGeom prst="rect">
            <a:avLst/>
          </a:prstGeom>
          <a:noFill/>
        </p:spPr>
        <p:txBody>
          <a:bodyPr wrap="square" rtlCol="0">
            <a:spAutoFit/>
          </a:bodyPr>
          <a:lstStyle/>
          <a:p>
            <a:pPr algn="ctr"/>
            <a:r>
              <a:rPr lang="en-US" sz="1750" dirty="0">
                <a:solidFill>
                  <a:schemeClr val="bg1"/>
                </a:solidFill>
                <a:latin typeface="Arial" panose="020B0604020202020204" pitchFamily="34" charset="0"/>
                <a:cs typeface="Arial" panose="020B0604020202020204" pitchFamily="34" charset="0"/>
              </a:rPr>
              <a:t>Separate </a:t>
            </a:r>
          </a:p>
          <a:p>
            <a:pPr algn="ctr"/>
            <a:r>
              <a:rPr lang="en-US" sz="1750" dirty="0">
                <a:solidFill>
                  <a:schemeClr val="bg1"/>
                </a:solidFill>
                <a:latin typeface="Arial" panose="020B0604020202020204" pitchFamily="34" charset="0"/>
                <a:cs typeface="Arial" panose="020B0604020202020204" pitchFamily="34" charset="0"/>
              </a:rPr>
              <a:t>budget category</a:t>
            </a:r>
          </a:p>
        </p:txBody>
      </p:sp>
      <p:sp>
        <p:nvSpPr>
          <p:cNvPr id="15" name="TextBox 14">
            <a:extLst>
              <a:ext uri="{FF2B5EF4-FFF2-40B4-BE49-F238E27FC236}">
                <a16:creationId xmlns:a16="http://schemas.microsoft.com/office/drawing/2014/main" id="{6DF62228-68DE-EF0A-4E29-81580AB71423}"/>
              </a:ext>
            </a:extLst>
          </p:cNvPr>
          <p:cNvSpPr txBox="1"/>
          <p:nvPr/>
        </p:nvSpPr>
        <p:spPr>
          <a:xfrm>
            <a:off x="8681075" y="3030875"/>
            <a:ext cx="1828800" cy="646331"/>
          </a:xfrm>
          <a:prstGeom prst="rect">
            <a:avLst/>
          </a:prstGeom>
          <a:no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Set clear </a:t>
            </a:r>
          </a:p>
          <a:p>
            <a:pPr algn="ctr"/>
            <a:r>
              <a:rPr lang="en-US" dirty="0">
                <a:solidFill>
                  <a:schemeClr val="bg1"/>
                </a:solidFill>
                <a:latin typeface="Arial" panose="020B0604020202020204" pitchFamily="34" charset="0"/>
                <a:cs typeface="Arial" panose="020B0604020202020204" pitchFamily="34" charset="0"/>
              </a:rPr>
              <a:t>objectives</a:t>
            </a:r>
          </a:p>
        </p:txBody>
      </p:sp>
      <p:sp>
        <p:nvSpPr>
          <p:cNvPr id="16" name="TextBox 15">
            <a:extLst>
              <a:ext uri="{FF2B5EF4-FFF2-40B4-BE49-F238E27FC236}">
                <a16:creationId xmlns:a16="http://schemas.microsoft.com/office/drawing/2014/main" id="{F86C5F1D-2338-8268-9F51-B42B3A092A53}"/>
              </a:ext>
            </a:extLst>
          </p:cNvPr>
          <p:cNvSpPr txBox="1"/>
          <p:nvPr/>
        </p:nvSpPr>
        <p:spPr>
          <a:xfrm>
            <a:off x="1693418" y="5220246"/>
            <a:ext cx="1828800" cy="646331"/>
          </a:xfrm>
          <a:prstGeom prst="rect">
            <a:avLst/>
          </a:prstGeom>
          <a:no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Analyze </a:t>
            </a:r>
          </a:p>
          <a:p>
            <a:pPr algn="ctr"/>
            <a:r>
              <a:rPr lang="en-US" dirty="0">
                <a:solidFill>
                  <a:schemeClr val="bg1"/>
                </a:solidFill>
                <a:latin typeface="Arial" panose="020B0604020202020204" pitchFamily="34" charset="0"/>
                <a:cs typeface="Arial" panose="020B0604020202020204" pitchFamily="34" charset="0"/>
              </a:rPr>
              <a:t>ROI</a:t>
            </a:r>
          </a:p>
        </p:txBody>
      </p:sp>
      <p:sp>
        <p:nvSpPr>
          <p:cNvPr id="17" name="TextBox 16">
            <a:extLst>
              <a:ext uri="{FF2B5EF4-FFF2-40B4-BE49-F238E27FC236}">
                <a16:creationId xmlns:a16="http://schemas.microsoft.com/office/drawing/2014/main" id="{C3C5EBC2-4EE3-BD65-D3BA-E99CB5925CD1}"/>
              </a:ext>
            </a:extLst>
          </p:cNvPr>
          <p:cNvSpPr txBox="1"/>
          <p:nvPr/>
        </p:nvSpPr>
        <p:spPr>
          <a:xfrm>
            <a:off x="4022636" y="5220246"/>
            <a:ext cx="1828800" cy="646331"/>
          </a:xfrm>
          <a:prstGeom prst="rect">
            <a:avLst/>
          </a:prstGeom>
          <a:no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Identify </a:t>
            </a:r>
          </a:p>
          <a:p>
            <a:pPr algn="ctr"/>
            <a:r>
              <a:rPr lang="en-US" dirty="0">
                <a:solidFill>
                  <a:schemeClr val="bg1"/>
                </a:solidFill>
                <a:latin typeface="Arial" panose="020B0604020202020204" pitchFamily="34" charset="0"/>
                <a:cs typeface="Arial" panose="020B0604020202020204" pitchFamily="34" charset="0"/>
              </a:rPr>
              <a:t>risks</a:t>
            </a:r>
          </a:p>
        </p:txBody>
      </p:sp>
      <p:sp>
        <p:nvSpPr>
          <p:cNvPr id="18" name="TextBox 17">
            <a:extLst>
              <a:ext uri="{FF2B5EF4-FFF2-40B4-BE49-F238E27FC236}">
                <a16:creationId xmlns:a16="http://schemas.microsoft.com/office/drawing/2014/main" id="{ADF68521-7966-38FA-483B-A78858028ED5}"/>
              </a:ext>
            </a:extLst>
          </p:cNvPr>
          <p:cNvSpPr txBox="1"/>
          <p:nvPr/>
        </p:nvSpPr>
        <p:spPr>
          <a:xfrm>
            <a:off x="6351857" y="5226080"/>
            <a:ext cx="1828800" cy="646331"/>
          </a:xfrm>
          <a:prstGeom prst="rect">
            <a:avLst/>
          </a:prstGeom>
          <a:noFill/>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Oversee execution</a:t>
            </a:r>
          </a:p>
        </p:txBody>
      </p:sp>
      <p:sp>
        <p:nvSpPr>
          <p:cNvPr id="19" name="TextBox 18">
            <a:extLst>
              <a:ext uri="{FF2B5EF4-FFF2-40B4-BE49-F238E27FC236}">
                <a16:creationId xmlns:a16="http://schemas.microsoft.com/office/drawing/2014/main" id="{F0C6E1A9-08C5-8FF8-02E9-5E406BF19DE7}"/>
              </a:ext>
            </a:extLst>
          </p:cNvPr>
          <p:cNvSpPr txBox="1"/>
          <p:nvPr/>
        </p:nvSpPr>
        <p:spPr>
          <a:xfrm>
            <a:off x="8681074" y="5235635"/>
            <a:ext cx="1828801" cy="630942"/>
          </a:xfrm>
          <a:prstGeom prst="rect">
            <a:avLst/>
          </a:prstGeom>
          <a:noFill/>
        </p:spPr>
        <p:txBody>
          <a:bodyPr wrap="square" rtlCol="0">
            <a:spAutoFit/>
          </a:bodyPr>
          <a:lstStyle/>
          <a:p>
            <a:pPr algn="ctr"/>
            <a:r>
              <a:rPr lang="en-US" sz="1750" dirty="0">
                <a:solidFill>
                  <a:schemeClr val="bg1"/>
                </a:solidFill>
                <a:latin typeface="Arial" panose="020B0604020202020204" pitchFamily="34" charset="0"/>
                <a:cs typeface="Arial" panose="020B0604020202020204" pitchFamily="34" charset="0"/>
              </a:rPr>
              <a:t>Budget review and adjustments</a:t>
            </a:r>
          </a:p>
        </p:txBody>
      </p:sp>
      <p:pic>
        <p:nvPicPr>
          <p:cNvPr id="21" name="Graphic 20" descr="Target with solid fill">
            <a:extLst>
              <a:ext uri="{FF2B5EF4-FFF2-40B4-BE49-F238E27FC236}">
                <a16:creationId xmlns:a16="http://schemas.microsoft.com/office/drawing/2014/main" id="{ACBE2958-EEE5-C070-B066-DC3ED79235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42414" y="2166298"/>
            <a:ext cx="731520" cy="731520"/>
          </a:xfrm>
          <a:prstGeom prst="rect">
            <a:avLst/>
          </a:prstGeom>
        </p:spPr>
      </p:pic>
      <p:pic>
        <p:nvPicPr>
          <p:cNvPr id="23" name="Graphic 22" descr="Cut with solid fill">
            <a:extLst>
              <a:ext uri="{FF2B5EF4-FFF2-40B4-BE49-F238E27FC236}">
                <a16:creationId xmlns:a16="http://schemas.microsoft.com/office/drawing/2014/main" id="{F5CC544F-90C3-CDB8-8EF8-6A5450702D8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54083">
            <a:off x="6951295" y="2176457"/>
            <a:ext cx="731520" cy="731520"/>
          </a:xfrm>
          <a:prstGeom prst="rect">
            <a:avLst/>
          </a:prstGeom>
        </p:spPr>
      </p:pic>
      <p:pic>
        <p:nvPicPr>
          <p:cNvPr id="25" name="Graphic 24" descr="Chess pieces with solid fill">
            <a:extLst>
              <a:ext uri="{FF2B5EF4-FFF2-40B4-BE49-F238E27FC236}">
                <a16:creationId xmlns:a16="http://schemas.microsoft.com/office/drawing/2014/main" id="{7D401C21-B422-2309-AF96-D175817CC1C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71276" y="2197712"/>
            <a:ext cx="731520" cy="731520"/>
          </a:xfrm>
          <a:prstGeom prst="rect">
            <a:avLst/>
          </a:prstGeom>
        </p:spPr>
      </p:pic>
      <p:pic>
        <p:nvPicPr>
          <p:cNvPr id="27" name="Graphic 26" descr="Eye with solid fill">
            <a:extLst>
              <a:ext uri="{FF2B5EF4-FFF2-40B4-BE49-F238E27FC236}">
                <a16:creationId xmlns:a16="http://schemas.microsoft.com/office/drawing/2014/main" id="{11C32094-671A-5109-E9C6-9655CFAC43F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875095" y="4412526"/>
            <a:ext cx="822960" cy="822960"/>
          </a:xfrm>
          <a:prstGeom prst="rect">
            <a:avLst/>
          </a:prstGeom>
        </p:spPr>
      </p:pic>
      <p:pic>
        <p:nvPicPr>
          <p:cNvPr id="29" name="Graphic 28" descr="Research with solid fill">
            <a:extLst>
              <a:ext uri="{FF2B5EF4-FFF2-40B4-BE49-F238E27FC236}">
                <a16:creationId xmlns:a16="http://schemas.microsoft.com/office/drawing/2014/main" id="{A6E11514-6A95-5F07-6BD6-B8E50A40473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21160104">
            <a:off x="2242061" y="4437926"/>
            <a:ext cx="731520" cy="731520"/>
          </a:xfrm>
          <a:prstGeom prst="rect">
            <a:avLst/>
          </a:prstGeom>
        </p:spPr>
      </p:pic>
      <p:pic>
        <p:nvPicPr>
          <p:cNvPr id="31" name="Graphic 30" descr="Radioactive with solid fill">
            <a:extLst>
              <a:ext uri="{FF2B5EF4-FFF2-40B4-BE49-F238E27FC236}">
                <a16:creationId xmlns:a16="http://schemas.microsoft.com/office/drawing/2014/main" id="{54B1D4E8-5D23-0669-2622-AED86732A50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571278" y="4422686"/>
            <a:ext cx="731520" cy="731520"/>
          </a:xfrm>
          <a:prstGeom prst="rect">
            <a:avLst/>
          </a:prstGeom>
        </p:spPr>
      </p:pic>
      <p:pic>
        <p:nvPicPr>
          <p:cNvPr id="33" name="Graphic 32" descr="Clipboard with solid fill">
            <a:extLst>
              <a:ext uri="{FF2B5EF4-FFF2-40B4-BE49-F238E27FC236}">
                <a16:creationId xmlns:a16="http://schemas.microsoft.com/office/drawing/2014/main" id="{FD7E557C-E560-FDC2-320F-5FC403B01FF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216658" y="2199838"/>
            <a:ext cx="731520" cy="731520"/>
          </a:xfrm>
          <a:prstGeom prst="rect">
            <a:avLst/>
          </a:prstGeom>
        </p:spPr>
      </p:pic>
      <p:pic>
        <p:nvPicPr>
          <p:cNvPr id="35" name="Graphic 34" descr="Boardroom with solid fill">
            <a:extLst>
              <a:ext uri="{FF2B5EF4-FFF2-40B4-BE49-F238E27FC236}">
                <a16:creationId xmlns:a16="http://schemas.microsoft.com/office/drawing/2014/main" id="{DD7F0D80-BA5B-C61D-8E97-4804FBB29CC0}"/>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163674" y="4293841"/>
            <a:ext cx="914400" cy="914400"/>
          </a:xfrm>
          <a:prstGeom prst="rect">
            <a:avLst/>
          </a:prstGeom>
        </p:spPr>
      </p:pic>
      <p:pic>
        <p:nvPicPr>
          <p:cNvPr id="39" name="Picture 38" descr="Green paper money flying in the air&#10;&#10;Description automatically generated">
            <a:extLst>
              <a:ext uri="{FF2B5EF4-FFF2-40B4-BE49-F238E27FC236}">
                <a16:creationId xmlns:a16="http://schemas.microsoft.com/office/drawing/2014/main" id="{3D0DE37A-42CD-B93D-D685-440D9A86D13D}"/>
              </a:ext>
            </a:extLst>
          </p:cNvPr>
          <p:cNvPicPr>
            <a:picLocks noChangeAspect="1"/>
          </p:cNvPicPr>
          <p:nvPr/>
        </p:nvPicPr>
        <p:blipFill rotWithShape="1">
          <a:blip r:embed="rId19" cstate="screen">
            <a:extLst>
              <a:ext uri="{28A0092B-C50C-407E-A947-70E740481C1C}">
                <a14:useLocalDpi xmlns:a14="http://schemas.microsoft.com/office/drawing/2010/main"/>
              </a:ext>
            </a:extLst>
          </a:blip>
          <a:srcRect t="-39274"/>
          <a:stretch/>
        </p:blipFill>
        <p:spPr>
          <a:xfrm rot="12091536">
            <a:off x="9713738" y="218390"/>
            <a:ext cx="802838" cy="1084272"/>
          </a:xfrm>
          <a:prstGeom prst="rect">
            <a:avLst/>
          </a:prstGeom>
        </p:spPr>
      </p:pic>
      <p:sp>
        <p:nvSpPr>
          <p:cNvPr id="3" name="TextBox 2">
            <a:extLst>
              <a:ext uri="{FF2B5EF4-FFF2-40B4-BE49-F238E27FC236}">
                <a16:creationId xmlns:a16="http://schemas.microsoft.com/office/drawing/2014/main" id="{72144CBB-D2AC-211A-9E4D-B2B325524555}"/>
              </a:ext>
            </a:extLst>
          </p:cNvPr>
          <p:cNvSpPr txBox="1"/>
          <p:nvPr/>
        </p:nvSpPr>
        <p:spPr>
          <a:xfrm>
            <a:off x="-111512" y="383089"/>
            <a:ext cx="12303512" cy="584775"/>
          </a:xfrm>
          <a:prstGeom prst="rect">
            <a:avLst/>
          </a:prstGeom>
          <a:noFill/>
        </p:spPr>
        <p:txBody>
          <a:bodyPr wrap="square">
            <a:spAutoFit/>
          </a:bodyPr>
          <a:lstStyle/>
          <a:p>
            <a:pPr algn="ctr"/>
            <a:r>
              <a:rPr lang="en-US" sz="3200" b="1" i="1" spc="-150" dirty="0">
                <a:solidFill>
                  <a:srgbClr val="0569AC"/>
                </a:solidFill>
                <a:effectLst>
                  <a:outerShdw sx="1000" sy="1000" algn="ctr" rotWithShape="0">
                    <a:srgbClr val="000000"/>
                  </a:outerShdw>
                </a:effectLst>
                <a:latin typeface="Arial Black" panose="020B0604020202020204" pitchFamily="34" charset="0"/>
                <a:cs typeface="Arial Black" panose="020B0604020202020204" pitchFamily="34" charset="0"/>
              </a:rPr>
              <a:t>Key steps to launching a successful</a:t>
            </a:r>
          </a:p>
        </p:txBody>
      </p:sp>
      <p:sp>
        <p:nvSpPr>
          <p:cNvPr id="5" name="TextBox 4">
            <a:extLst>
              <a:ext uri="{FF2B5EF4-FFF2-40B4-BE49-F238E27FC236}">
                <a16:creationId xmlns:a16="http://schemas.microsoft.com/office/drawing/2014/main" id="{7A437584-5AB0-6DB7-2EE1-213ABF695B92}"/>
              </a:ext>
            </a:extLst>
          </p:cNvPr>
          <p:cNvSpPr txBox="1"/>
          <p:nvPr/>
        </p:nvSpPr>
        <p:spPr>
          <a:xfrm>
            <a:off x="1" y="813503"/>
            <a:ext cx="12202284" cy="677108"/>
          </a:xfrm>
          <a:prstGeom prst="rect">
            <a:avLst/>
          </a:prstGeom>
          <a:noFill/>
        </p:spPr>
        <p:txBody>
          <a:bodyPr wrap="square">
            <a:spAutoFit/>
          </a:bodyPr>
          <a:lstStyle/>
          <a:p>
            <a:pPr algn="ctr"/>
            <a:r>
              <a:rPr lang="en-US" sz="3800" b="1" i="1" spc="-150" dirty="0">
                <a:solidFill>
                  <a:srgbClr val="0569AC"/>
                </a:solidFill>
                <a:effectLst>
                  <a:outerShdw sx="1000" sy="1000" algn="ctr" rotWithShape="0">
                    <a:srgbClr val="000000"/>
                  </a:outerShdw>
                </a:effectLst>
                <a:latin typeface="Arial Black" panose="020B0604020202020204" pitchFamily="34" charset="0"/>
                <a:cs typeface="Arial Black" panose="020B0604020202020204" pitchFamily="34" charset="0"/>
              </a:rPr>
              <a:t>DIGITAL TRANSFORMATION INITIATIVE</a:t>
            </a:r>
            <a:endParaRPr lang="en-US" sz="3800" b="1" i="1" spc="-150" dirty="0">
              <a:solidFill>
                <a:srgbClr val="0569AC"/>
              </a:solidFill>
              <a:effectLst>
                <a:outerShdw sx="98507" sy="98507" algn="ctr" rotWithShape="0">
                  <a:srgbClr val="000000"/>
                </a:outerShdw>
              </a:effectLst>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25340864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D57F28-A4BC-B25F-6207-6AAA2374186A}"/>
              </a:ext>
            </a:extLst>
          </p:cNvPr>
          <p:cNvSpPr/>
          <p:nvPr/>
        </p:nvSpPr>
        <p:spPr>
          <a:xfrm>
            <a:off x="0" y="-12700"/>
            <a:ext cx="12192000" cy="6858000"/>
          </a:xfrm>
          <a:prstGeom prst="rect">
            <a:avLst/>
          </a:prstGeom>
          <a:solidFill>
            <a:srgbClr val="E7E7E8"/>
          </a:solidFill>
          <a:ln>
            <a:solidFill>
              <a:srgbClr val="E7E7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CCAAB66-F01F-5782-E3D6-ED9C1B3BB988}"/>
              </a:ext>
            </a:extLst>
          </p:cNvPr>
          <p:cNvSpPr/>
          <p:nvPr/>
        </p:nvSpPr>
        <p:spPr>
          <a:xfrm>
            <a:off x="952500" y="1943100"/>
            <a:ext cx="5499100" cy="2870200"/>
          </a:xfrm>
          <a:prstGeom prst="rect">
            <a:avLst/>
          </a:prstGeom>
          <a:solidFill>
            <a:srgbClr val="0569AC"/>
          </a:solidFill>
          <a:ln w="19050">
            <a:solidFill>
              <a:srgbClr val="0569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7AF073F-C4D3-865F-CD63-902B9CB8DA6D}"/>
              </a:ext>
            </a:extLst>
          </p:cNvPr>
          <p:cNvSpPr/>
          <p:nvPr/>
        </p:nvSpPr>
        <p:spPr>
          <a:xfrm>
            <a:off x="711200" y="2146612"/>
            <a:ext cx="5499100" cy="2870200"/>
          </a:xfrm>
          <a:prstGeom prst="rect">
            <a:avLst/>
          </a:prstGeom>
          <a:solidFill>
            <a:schemeClr val="bg1"/>
          </a:solidFill>
          <a:ln w="19050">
            <a:solidFill>
              <a:srgbClr val="0569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C1C7DEE-D2AD-1B0D-3AB0-5898120EB659}"/>
              </a:ext>
            </a:extLst>
          </p:cNvPr>
          <p:cNvSpPr txBox="1"/>
          <p:nvPr/>
        </p:nvSpPr>
        <p:spPr>
          <a:xfrm>
            <a:off x="1267726" y="2458328"/>
            <a:ext cx="6100548" cy="2246769"/>
          </a:xfrm>
          <a:prstGeom prst="rect">
            <a:avLst/>
          </a:prstGeom>
          <a:noFill/>
        </p:spPr>
        <p:txBody>
          <a:bodyPr wrap="square">
            <a:spAutoFit/>
          </a:bodyPr>
          <a:lstStyle/>
          <a:p>
            <a:r>
              <a:rPr lang="en-US" sz="2000" b="1" dirty="0">
                <a:solidFill>
                  <a:srgbClr val="ABD037"/>
                </a:solidFill>
                <a:latin typeface="Arial Black" panose="020B0604020202020204" pitchFamily="34" charset="0"/>
                <a:cs typeface="Arial Black" panose="020B0604020202020204" pitchFamily="34" charset="0"/>
              </a:rPr>
              <a:t>01.    </a:t>
            </a:r>
            <a:r>
              <a:rPr lang="en-US" sz="2000" dirty="0">
                <a:latin typeface="Arial" panose="020B0604020202020204" pitchFamily="34" charset="0"/>
                <a:cs typeface="Arial" panose="020B0604020202020204" pitchFamily="34" charset="0"/>
              </a:rPr>
              <a:t>Focus on business goals </a:t>
            </a:r>
          </a:p>
          <a:p>
            <a:endParaRPr lang="en-US" sz="2000" dirty="0">
              <a:latin typeface="Arial" panose="020B0604020202020204" pitchFamily="34" charset="0"/>
              <a:cs typeface="Arial" panose="020B0604020202020204" pitchFamily="34" charset="0"/>
            </a:endParaRPr>
          </a:p>
          <a:p>
            <a:r>
              <a:rPr lang="en-US" sz="2000" b="1" dirty="0">
                <a:solidFill>
                  <a:srgbClr val="ABD037"/>
                </a:solidFill>
                <a:latin typeface="Arial Black" panose="020B0604020202020204" pitchFamily="34" charset="0"/>
                <a:cs typeface="Arial Black" panose="020B0604020202020204" pitchFamily="34" charset="0"/>
              </a:rPr>
              <a:t>02.    </a:t>
            </a:r>
            <a:r>
              <a:rPr lang="en-US" sz="2000" dirty="0">
                <a:latin typeface="Arial" panose="020B0604020202020204" pitchFamily="34" charset="0"/>
                <a:cs typeface="Arial" panose="020B0604020202020204" pitchFamily="34" charset="0"/>
              </a:rPr>
              <a:t>Prioritize impact </a:t>
            </a:r>
          </a:p>
          <a:p>
            <a:endParaRPr lang="en-US" sz="2000" dirty="0">
              <a:solidFill>
                <a:srgbClr val="ABD037"/>
              </a:solidFill>
              <a:latin typeface="Arial" panose="020B0604020202020204" pitchFamily="34" charset="0"/>
              <a:cs typeface="Arial" panose="020B0604020202020204" pitchFamily="34" charset="0"/>
            </a:endParaRPr>
          </a:p>
          <a:p>
            <a:r>
              <a:rPr lang="en-US" sz="2000" b="1" dirty="0">
                <a:solidFill>
                  <a:srgbClr val="ABD037"/>
                </a:solidFill>
                <a:latin typeface="Arial Black" panose="020B0604020202020204" pitchFamily="34" charset="0"/>
                <a:cs typeface="Arial Black" panose="020B0604020202020204" pitchFamily="34" charset="0"/>
              </a:rPr>
              <a:t>03.    </a:t>
            </a:r>
            <a:r>
              <a:rPr lang="en-US" sz="2000" dirty="0">
                <a:latin typeface="Arial" panose="020B0604020202020204" pitchFamily="34" charset="0"/>
                <a:cs typeface="Arial" panose="020B0604020202020204" pitchFamily="34" charset="0"/>
              </a:rPr>
              <a:t>Engage stakeholders </a:t>
            </a:r>
          </a:p>
          <a:p>
            <a:endParaRPr lang="en-US" sz="2000" dirty="0">
              <a:latin typeface="Arial" panose="020B0604020202020204" pitchFamily="34" charset="0"/>
              <a:cs typeface="Arial" panose="020B0604020202020204" pitchFamily="34" charset="0"/>
            </a:endParaRPr>
          </a:p>
          <a:p>
            <a:r>
              <a:rPr lang="en-US" sz="2000" b="1" dirty="0">
                <a:solidFill>
                  <a:srgbClr val="ABD037"/>
                </a:solidFill>
                <a:latin typeface="Arial Black" panose="020B0604020202020204" pitchFamily="34" charset="0"/>
                <a:cs typeface="Arial Black" panose="020B0604020202020204" pitchFamily="34" charset="0"/>
              </a:rPr>
              <a:t>04.    </a:t>
            </a:r>
            <a:r>
              <a:rPr lang="en-US" sz="2000" dirty="0">
                <a:latin typeface="Arial" panose="020B0604020202020204" pitchFamily="34" charset="0"/>
                <a:cs typeface="Arial" panose="020B0604020202020204" pitchFamily="34" charset="0"/>
              </a:rPr>
              <a:t>Make data-driven decisions</a:t>
            </a:r>
          </a:p>
        </p:txBody>
      </p:sp>
      <p:sp>
        <p:nvSpPr>
          <p:cNvPr id="11" name="Rectangle 10">
            <a:extLst>
              <a:ext uri="{FF2B5EF4-FFF2-40B4-BE49-F238E27FC236}">
                <a16:creationId xmlns:a16="http://schemas.microsoft.com/office/drawing/2014/main" id="{62B4BBA3-2478-D997-BBBE-A5B5837B9633}"/>
              </a:ext>
            </a:extLst>
          </p:cNvPr>
          <p:cNvSpPr/>
          <p:nvPr/>
        </p:nvSpPr>
        <p:spPr>
          <a:xfrm>
            <a:off x="5978289" y="2720634"/>
            <a:ext cx="5499100" cy="3438554"/>
          </a:xfrm>
          <a:prstGeom prst="rect">
            <a:avLst/>
          </a:prstGeom>
          <a:solidFill>
            <a:srgbClr val="ABD037"/>
          </a:solidFill>
          <a:ln w="19050">
            <a:solidFill>
              <a:srgbClr val="ABD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251062-BF52-220C-7FFA-5786FD272D05}"/>
              </a:ext>
            </a:extLst>
          </p:cNvPr>
          <p:cNvSpPr/>
          <p:nvPr/>
        </p:nvSpPr>
        <p:spPr>
          <a:xfrm>
            <a:off x="5736989" y="2924146"/>
            <a:ext cx="5499100" cy="3438554"/>
          </a:xfrm>
          <a:prstGeom prst="rect">
            <a:avLst/>
          </a:prstGeom>
          <a:solidFill>
            <a:schemeClr val="bg1"/>
          </a:solidFill>
          <a:ln w="19050">
            <a:solidFill>
              <a:srgbClr val="ABD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8FCDFC1-9A23-D649-0552-CC1E91FA169F}"/>
              </a:ext>
            </a:extLst>
          </p:cNvPr>
          <p:cNvSpPr txBox="1"/>
          <p:nvPr/>
        </p:nvSpPr>
        <p:spPr>
          <a:xfrm>
            <a:off x="6293515" y="3261262"/>
            <a:ext cx="6100548" cy="3170099"/>
          </a:xfrm>
          <a:prstGeom prst="rect">
            <a:avLst/>
          </a:prstGeom>
          <a:noFill/>
        </p:spPr>
        <p:txBody>
          <a:bodyPr wrap="square">
            <a:spAutoFit/>
          </a:bodyPr>
          <a:lstStyle/>
          <a:p>
            <a:r>
              <a:rPr lang="en-US" sz="2000" b="1" dirty="0">
                <a:solidFill>
                  <a:srgbClr val="0569AC"/>
                </a:solidFill>
                <a:latin typeface="Arial Black" panose="020B0604020202020204" pitchFamily="34" charset="0"/>
                <a:cs typeface="Arial Black" panose="020B0604020202020204" pitchFamily="34" charset="0"/>
              </a:rPr>
              <a:t>05.   </a:t>
            </a:r>
            <a:r>
              <a:rPr lang="en-US" sz="2000" dirty="0">
                <a:latin typeface="Arial" panose="020B0604020202020204" pitchFamily="34" charset="0"/>
                <a:cs typeface="Arial" panose="020B0604020202020204" pitchFamily="34" charset="0"/>
              </a:rPr>
              <a:t>Choose tech wisely</a:t>
            </a:r>
          </a:p>
          <a:p>
            <a:endParaRPr lang="en-US" sz="2000" dirty="0">
              <a:latin typeface="Arial" panose="020B0604020202020204" pitchFamily="34" charset="0"/>
              <a:cs typeface="Arial" panose="020B0604020202020204" pitchFamily="34" charset="0"/>
            </a:endParaRPr>
          </a:p>
          <a:p>
            <a:r>
              <a:rPr lang="en-US" sz="2000" b="1" dirty="0">
                <a:solidFill>
                  <a:srgbClr val="0569AC"/>
                </a:solidFill>
                <a:latin typeface="Arial Black" panose="020B0604020202020204" pitchFamily="34" charset="0"/>
                <a:cs typeface="Arial Black" panose="020B0604020202020204" pitchFamily="34" charset="0"/>
              </a:rPr>
              <a:t>06.</a:t>
            </a:r>
            <a:r>
              <a:rPr lang="en-US" sz="2000" dirty="0">
                <a:solidFill>
                  <a:srgbClr val="0569AC"/>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Clear communication</a:t>
            </a:r>
          </a:p>
          <a:p>
            <a:endParaRPr lang="en-US" sz="2000" dirty="0">
              <a:solidFill>
                <a:srgbClr val="0569AC"/>
              </a:solidFill>
              <a:latin typeface="Arial" panose="020B0604020202020204" pitchFamily="34" charset="0"/>
              <a:cs typeface="Arial" panose="020B0604020202020204" pitchFamily="34" charset="0"/>
            </a:endParaRPr>
          </a:p>
          <a:p>
            <a:r>
              <a:rPr lang="en-US" sz="2000" b="1" dirty="0">
                <a:solidFill>
                  <a:srgbClr val="0569AC"/>
                </a:solidFill>
                <a:latin typeface="Arial Black" panose="020B0604020202020204" pitchFamily="34" charset="0"/>
                <a:cs typeface="Arial Black" panose="020B0604020202020204" pitchFamily="34" charset="0"/>
              </a:rPr>
              <a:t>07.</a:t>
            </a:r>
            <a:r>
              <a:rPr lang="en-US" sz="2000" dirty="0">
                <a:solidFill>
                  <a:srgbClr val="0569AC"/>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Change management</a:t>
            </a:r>
          </a:p>
          <a:p>
            <a:endParaRPr lang="en-US" sz="2000" dirty="0">
              <a:latin typeface="Arial" panose="020B0604020202020204" pitchFamily="34" charset="0"/>
              <a:cs typeface="Arial" panose="020B0604020202020204" pitchFamily="34" charset="0"/>
            </a:endParaRPr>
          </a:p>
          <a:p>
            <a:r>
              <a:rPr lang="en-US" sz="2000" b="1" dirty="0">
                <a:solidFill>
                  <a:srgbClr val="0569AC"/>
                </a:solidFill>
                <a:latin typeface="Arial Black" panose="020B0604020202020204" pitchFamily="34" charset="0"/>
                <a:cs typeface="Arial Black" panose="020B0604020202020204" pitchFamily="34" charset="0"/>
              </a:rPr>
              <a:t>08.</a:t>
            </a:r>
            <a:r>
              <a:rPr lang="en-US" sz="2000" dirty="0">
                <a:solidFill>
                  <a:srgbClr val="0569AC"/>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Prioritize security</a:t>
            </a:r>
          </a:p>
          <a:p>
            <a:endParaRPr lang="en-US" sz="2000" dirty="0">
              <a:latin typeface="Arial" panose="020B0604020202020204" pitchFamily="34" charset="0"/>
              <a:cs typeface="Arial" panose="020B0604020202020204" pitchFamily="34" charset="0"/>
            </a:endParaRPr>
          </a:p>
          <a:p>
            <a:r>
              <a:rPr lang="en-US" sz="2000" b="1" dirty="0">
                <a:solidFill>
                  <a:srgbClr val="0569AC"/>
                </a:solidFill>
                <a:latin typeface="Arial Black" panose="020B0604020202020204" pitchFamily="34" charset="0"/>
                <a:cs typeface="Arial Black" panose="020B0604020202020204" pitchFamily="34" charset="0"/>
              </a:rPr>
              <a:t>09.</a:t>
            </a:r>
            <a:r>
              <a:rPr lang="en-US" sz="2000" dirty="0">
                <a:solidFill>
                  <a:srgbClr val="0569AC"/>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Continuous improvement</a:t>
            </a:r>
          </a:p>
          <a:p>
            <a:endParaRPr lang="en-US" sz="2000" dirty="0">
              <a:latin typeface="Arial" panose="020B0604020202020204" pitchFamily="34" charset="0"/>
              <a:cs typeface="Arial" panose="020B0604020202020204" pitchFamily="34" charset="0"/>
            </a:endParaRPr>
          </a:p>
        </p:txBody>
      </p:sp>
      <p:pic>
        <p:nvPicPr>
          <p:cNvPr id="14" name="Picture 13" descr="Green paper money flying in the air&#10;&#10;Description automatically generated">
            <a:extLst>
              <a:ext uri="{FF2B5EF4-FFF2-40B4-BE49-F238E27FC236}">
                <a16:creationId xmlns:a16="http://schemas.microsoft.com/office/drawing/2014/main" id="{511E7A6A-5E3A-450E-3042-98C255544C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786"/>
          <a:stretch/>
        </p:blipFill>
        <p:spPr>
          <a:xfrm rot="10800000">
            <a:off x="1780715" y="721174"/>
            <a:ext cx="801460" cy="964312"/>
          </a:xfrm>
          <a:prstGeom prst="rect">
            <a:avLst/>
          </a:prstGeom>
        </p:spPr>
      </p:pic>
      <p:sp>
        <p:nvSpPr>
          <p:cNvPr id="2" name="TextBox 1">
            <a:extLst>
              <a:ext uri="{FF2B5EF4-FFF2-40B4-BE49-F238E27FC236}">
                <a16:creationId xmlns:a16="http://schemas.microsoft.com/office/drawing/2014/main" id="{17C87974-1D7F-C514-C820-BD3AFA8C6A57}"/>
              </a:ext>
            </a:extLst>
          </p:cNvPr>
          <p:cNvSpPr txBox="1"/>
          <p:nvPr/>
        </p:nvSpPr>
        <p:spPr>
          <a:xfrm>
            <a:off x="-100361" y="327334"/>
            <a:ext cx="12303512" cy="584775"/>
          </a:xfrm>
          <a:prstGeom prst="rect">
            <a:avLst/>
          </a:prstGeom>
          <a:noFill/>
        </p:spPr>
        <p:txBody>
          <a:bodyPr wrap="square">
            <a:spAutoFit/>
          </a:bodyPr>
          <a:lstStyle/>
          <a:p>
            <a:pPr algn="ctr"/>
            <a:r>
              <a:rPr lang="en-US" sz="3200" b="1" i="1" spc="-150" dirty="0">
                <a:solidFill>
                  <a:srgbClr val="0569AC"/>
                </a:solidFill>
                <a:effectLst>
                  <a:outerShdw sx="1000" sy="1000" algn="ctr" rotWithShape="0">
                    <a:srgbClr val="000000"/>
                  </a:outerShdw>
                </a:effectLst>
                <a:latin typeface="Arial Black" panose="020B0604020202020204" pitchFamily="34" charset="0"/>
                <a:cs typeface="Arial Black" panose="020B0604020202020204" pitchFamily="34" charset="0"/>
              </a:rPr>
              <a:t>Best practices for ensuring successful</a:t>
            </a:r>
          </a:p>
        </p:txBody>
      </p:sp>
      <p:sp>
        <p:nvSpPr>
          <p:cNvPr id="3" name="TextBox 2">
            <a:extLst>
              <a:ext uri="{FF2B5EF4-FFF2-40B4-BE49-F238E27FC236}">
                <a16:creationId xmlns:a16="http://schemas.microsoft.com/office/drawing/2014/main" id="{0F7EBD57-F9CB-B69B-97E9-112D91249701}"/>
              </a:ext>
            </a:extLst>
          </p:cNvPr>
          <p:cNvSpPr txBox="1"/>
          <p:nvPr/>
        </p:nvSpPr>
        <p:spPr>
          <a:xfrm>
            <a:off x="11152" y="757748"/>
            <a:ext cx="12202284" cy="677108"/>
          </a:xfrm>
          <a:prstGeom prst="rect">
            <a:avLst/>
          </a:prstGeom>
          <a:noFill/>
        </p:spPr>
        <p:txBody>
          <a:bodyPr wrap="square">
            <a:spAutoFit/>
          </a:bodyPr>
          <a:lstStyle/>
          <a:p>
            <a:pPr algn="ctr"/>
            <a:r>
              <a:rPr lang="en-US" sz="3800" b="1" i="1" spc="-150" dirty="0">
                <a:solidFill>
                  <a:srgbClr val="0569AC"/>
                </a:solidFill>
                <a:effectLst>
                  <a:outerShdw sx="1000" sy="1000" algn="ctr" rotWithShape="0">
                    <a:srgbClr val="000000"/>
                  </a:outerShdw>
                </a:effectLst>
                <a:latin typeface="Arial Black" panose="020B0604020202020204" pitchFamily="34" charset="0"/>
                <a:cs typeface="Arial Black" panose="020B0604020202020204" pitchFamily="34" charset="0"/>
              </a:rPr>
              <a:t>DIGITAL TRANSFORMATION</a:t>
            </a:r>
            <a:endParaRPr lang="en-US" sz="3800" b="1" i="1" spc="-150" dirty="0">
              <a:solidFill>
                <a:srgbClr val="0569AC"/>
              </a:solidFill>
              <a:effectLst>
                <a:outerShdw sx="98507" sy="98507" algn="ctr" rotWithShape="0">
                  <a:srgbClr val="000000"/>
                </a:outerShdw>
              </a:effectLst>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13578743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76122E29C8B9B428D22BC74F26E8F26" ma:contentTypeVersion="17" ma:contentTypeDescription="Create a new document." ma:contentTypeScope="" ma:versionID="02575fcd7ce248011d5744bb44c84e8a">
  <xsd:schema xmlns:xsd="http://www.w3.org/2001/XMLSchema" xmlns:xs="http://www.w3.org/2001/XMLSchema" xmlns:p="http://schemas.microsoft.com/office/2006/metadata/properties" xmlns:ns2="87ec03af-593e-45ea-86f7-1c0d7bffb28a" xmlns:ns3="49e0b227-a871-4f34-ab95-c73c4f02a41a" targetNamespace="http://schemas.microsoft.com/office/2006/metadata/properties" ma:root="true" ma:fieldsID="32975bfe40f5e19c0d6305040e10b539" ns2:_="" ns3:_="">
    <xsd:import namespace="87ec03af-593e-45ea-86f7-1c0d7bffb28a"/>
    <xsd:import namespace="49e0b227-a871-4f34-ab95-c73c4f02a41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ec03af-593e-45ea-86f7-1c0d7bffb2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2d9e177-4522-4227-852c-403735b4b1f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9e0b227-a871-4f34-ab95-c73c4f02a41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fe67bb8-e07f-416f-aaf4-8932dfb83ea4}" ma:internalName="TaxCatchAll" ma:showField="CatchAllData" ma:web="49e0b227-a871-4f34-ab95-c73c4f02a4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7ec03af-593e-45ea-86f7-1c0d7bffb28a">
      <Terms xmlns="http://schemas.microsoft.com/office/infopath/2007/PartnerControls"/>
    </lcf76f155ced4ddcb4097134ff3c332f>
    <TaxCatchAll xmlns="49e0b227-a871-4f34-ab95-c73c4f02a41a" xsi:nil="true"/>
  </documentManagement>
</p:properties>
</file>

<file path=customXml/itemProps1.xml><?xml version="1.0" encoding="utf-8"?>
<ds:datastoreItem xmlns:ds="http://schemas.openxmlformats.org/officeDocument/2006/customXml" ds:itemID="{C994553A-4F59-458C-8560-F8DC2A02DEF6}">
  <ds:schemaRefs>
    <ds:schemaRef ds:uri="http://schemas.microsoft.com/sharepoint/v3/contenttype/forms"/>
  </ds:schemaRefs>
</ds:datastoreItem>
</file>

<file path=customXml/itemProps2.xml><?xml version="1.0" encoding="utf-8"?>
<ds:datastoreItem xmlns:ds="http://schemas.openxmlformats.org/officeDocument/2006/customXml" ds:itemID="{A04ABB50-F153-42BE-8333-5D89324D1C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ec03af-593e-45ea-86f7-1c0d7bffb28a"/>
    <ds:schemaRef ds:uri="49e0b227-a871-4f34-ab95-c73c4f02a4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CBD1A99-A47B-4339-910E-5E3D5E904884}">
  <ds:schemaRefs>
    <ds:schemaRef ds:uri="http://purl.org/dc/elements/1.1/"/>
    <ds:schemaRef ds:uri="http://www.w3.org/XML/1998/namespace"/>
    <ds:schemaRef ds:uri="http://schemas.openxmlformats.org/package/2006/metadata/core-properties"/>
    <ds:schemaRef ds:uri="http://schemas.microsoft.com/office/2006/metadata/properties"/>
    <ds:schemaRef ds:uri="http://purl.org/dc/terms/"/>
    <ds:schemaRef ds:uri="http://schemas.microsoft.com/office/2006/documentManagement/types"/>
    <ds:schemaRef ds:uri="http://schemas.microsoft.com/office/infopath/2007/PartnerControls"/>
    <ds:schemaRef ds:uri="49e0b227-a871-4f34-ab95-c73c4f02a41a"/>
    <ds:schemaRef ds:uri="87ec03af-593e-45ea-86f7-1c0d7bffb28a"/>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5800</TotalTime>
  <Words>2093</Words>
  <Application>Microsoft Macintosh PowerPoint</Application>
  <PresentationFormat>Widescreen</PresentationFormat>
  <Paragraphs>266</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Black</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Olive</dc:creator>
  <cp:lastModifiedBy>Stephen Demko</cp:lastModifiedBy>
  <cp:revision>38</cp:revision>
  <dcterms:created xsi:type="dcterms:W3CDTF">2023-10-03T17:20:24Z</dcterms:created>
  <dcterms:modified xsi:type="dcterms:W3CDTF">2023-10-16T20:16:14Z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0x010100F76122E29C8B9B428D22BC74F26E8F26</vt:lpwstr>
  </property>
  <property fmtid="{D5CDD505-2E9C-101B-9397-08002B2CF9AE}" pid="3" name="MediaServiceImageTags">
    <vt:lpwstr/>
  </property>
</Properties>
</file>